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07" r:id="rId3"/>
    <p:sldId id="257" r:id="rId4"/>
    <p:sldId id="258" r:id="rId5"/>
    <p:sldId id="305" r:id="rId6"/>
    <p:sldId id="304" r:id="rId7"/>
    <p:sldId id="301" r:id="rId8"/>
    <p:sldId id="302" r:id="rId9"/>
    <p:sldId id="259" r:id="rId10"/>
    <p:sldId id="260" r:id="rId11"/>
    <p:sldId id="261" r:id="rId12"/>
    <p:sldId id="303" r:id="rId13"/>
    <p:sldId id="262" r:id="rId14"/>
    <p:sldId id="263" r:id="rId15"/>
    <p:sldId id="264" r:id="rId16"/>
    <p:sldId id="306" r:id="rId17"/>
    <p:sldId id="265" r:id="rId18"/>
    <p:sldId id="273" r:id="rId19"/>
    <p:sldId id="308" r:id="rId20"/>
    <p:sldId id="266" r:id="rId21"/>
    <p:sldId id="274" r:id="rId22"/>
    <p:sldId id="267" r:id="rId23"/>
    <p:sldId id="275" r:id="rId24"/>
    <p:sldId id="268" r:id="rId25"/>
    <p:sldId id="269" r:id="rId26"/>
    <p:sldId id="270" r:id="rId27"/>
    <p:sldId id="271" r:id="rId28"/>
    <p:sldId id="272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9" r:id="rId37"/>
    <p:sldId id="285" r:id="rId38"/>
    <p:sldId id="286" r:id="rId39"/>
    <p:sldId id="284" r:id="rId40"/>
    <p:sldId id="287" r:id="rId41"/>
    <p:sldId id="288" r:id="rId42"/>
    <p:sldId id="283" r:id="rId43"/>
    <p:sldId id="290" r:id="rId44"/>
    <p:sldId id="292" r:id="rId45"/>
    <p:sldId id="291" r:id="rId46"/>
    <p:sldId id="293" r:id="rId47"/>
    <p:sldId id="294" r:id="rId48"/>
    <p:sldId id="295" r:id="rId49"/>
    <p:sldId id="296" r:id="rId50"/>
    <p:sldId id="298" r:id="rId51"/>
    <p:sldId id="299" r:id="rId52"/>
    <p:sldId id="300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84"/>
    <p:restoredTop sz="95934" autoAdjust="0"/>
  </p:normalViewPr>
  <p:slideViewPr>
    <p:cSldViewPr>
      <p:cViewPr varScale="1">
        <p:scale>
          <a:sx n="114" d="100"/>
          <a:sy n="114" d="100"/>
        </p:scale>
        <p:origin x="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8/1/18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s://en.wikipedia.org/wiki/Cosine_similar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4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21.emf"/><Relationship Id="rId7" Type="http://schemas.openxmlformats.org/officeDocument/2006/relationships/image" Target="../media/image5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22.emf"/><Relationship Id="rId10" Type="http://schemas.openxmlformats.org/officeDocument/2006/relationships/image" Target="../media/image55.emf"/><Relationship Id="rId4" Type="http://schemas.openxmlformats.org/officeDocument/2006/relationships/image" Target="../media/image18.emf"/><Relationship Id="rId9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16z.com/author/marc-andreessen/" TargetMode="External"/><Relationship Id="rId2" Type="http://schemas.openxmlformats.org/officeDocument/2006/relationships/hyperlink" Target="https://a16z.com/2016/08/20/why-software-is-eating-the-world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chnologyreview.com/s/607831/nvidia-ceo-software-is-eating-the-world-but-ai-is-going-to-eat-software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Chapter 7</a:t>
            </a:r>
            <a:br>
              <a:rPr lang="en-US" b="1" dirty="0"/>
            </a:br>
            <a:r>
              <a:rPr lang="en-US" b="1" dirty="0"/>
              <a:t>Recommending Movies to Watch</a:t>
            </a:r>
            <a:endParaRPr lang="en-US" dirty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1100" y="3886200"/>
            <a:ext cx="6781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How does Netflix recommend movies? 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 you watch/browse movies on Netflix, it builds up a </a:t>
            </a:r>
            <a:r>
              <a:rPr lang="en-US" sz="2000" b="1" dirty="0"/>
              <a:t>history</a:t>
            </a:r>
            <a:r>
              <a:rPr lang="en-US" sz="2000" dirty="0"/>
              <a:t> of </a:t>
            </a:r>
            <a:r>
              <a:rPr lang="en-US" sz="2000" b="1" dirty="0">
                <a:solidFill>
                  <a:srgbClr val="0000FF"/>
                </a:solidFill>
              </a:rPr>
              <a:t>your</a:t>
            </a:r>
            <a:r>
              <a:rPr lang="en-US" sz="2000" dirty="0"/>
              <a:t> actions and behaviors in database </a:t>
            </a:r>
          </a:p>
          <a:p>
            <a:r>
              <a:rPr lang="en-US" sz="2000" dirty="0"/>
              <a:t>This information is passed through </a:t>
            </a:r>
            <a:r>
              <a:rPr lang="en-US" sz="2000" b="1" dirty="0">
                <a:solidFill>
                  <a:srgbClr val="0000FF"/>
                </a:solidFill>
              </a:rPr>
              <a:t>algorithms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make predictions about </a:t>
            </a:r>
            <a:r>
              <a:rPr lang="en-US" sz="2000" b="1" dirty="0"/>
              <a:t>how you would rate other movies </a:t>
            </a:r>
          </a:p>
          <a:p>
            <a:r>
              <a:rPr lang="en-US" sz="2000" dirty="0"/>
              <a:t>As you </a:t>
            </a:r>
            <a:r>
              <a:rPr lang="en-US" sz="2000" b="1" dirty="0"/>
              <a:t>submit ratings</a:t>
            </a:r>
            <a:r>
              <a:rPr lang="en-US" sz="2000" dirty="0"/>
              <a:t>, </a:t>
            </a:r>
            <a:r>
              <a:rPr lang="en-US" sz="2000" b="1" dirty="0"/>
              <a:t>add movies to your queues</a:t>
            </a:r>
            <a:r>
              <a:rPr lang="en-US" sz="2000" dirty="0"/>
              <a:t>, or </a:t>
            </a:r>
            <a:r>
              <a:rPr lang="en-US" sz="2000" b="1" dirty="0"/>
              <a:t>tell Netflix which movies you are not interested in</a:t>
            </a:r>
            <a:r>
              <a:rPr lang="en-US" sz="2000" dirty="0"/>
              <a:t>, these actions are all impacting which movies will be recommended to you in the future</a:t>
            </a:r>
          </a:p>
          <a:p>
            <a:r>
              <a:rPr lang="en-US" sz="2000" dirty="0"/>
              <a:t>Effective </a:t>
            </a:r>
            <a:r>
              <a:rPr lang="en-US" sz="2000" b="1" dirty="0"/>
              <a:t>recommendation system</a:t>
            </a:r>
            <a:r>
              <a:rPr lang="en-US" sz="2000" dirty="0"/>
              <a:t> is critical to Netflix because it </a:t>
            </a:r>
            <a:r>
              <a:rPr lang="en-US" sz="2000" b="1" dirty="0"/>
              <a:t>enhances user experience</a:t>
            </a:r>
            <a:r>
              <a:rPr lang="en-US" sz="2000" dirty="0"/>
              <a:t>, </a:t>
            </a:r>
            <a:r>
              <a:rPr lang="en-US" sz="2000" b="1" dirty="0"/>
              <a:t>increases customer loyalty</a:t>
            </a:r>
            <a:r>
              <a:rPr lang="en-US" sz="2000" dirty="0"/>
              <a:t>, and </a:t>
            </a:r>
            <a:r>
              <a:rPr lang="en-US" sz="2000" b="1" dirty="0"/>
              <a:t>helps with inventory control </a:t>
            </a:r>
          </a:p>
          <a:p>
            <a:pPr lvl="1"/>
            <a:r>
              <a:rPr lang="en-US" sz="1800" dirty="0"/>
              <a:t>Amazon recommends products based on your purchase and viewing history</a:t>
            </a:r>
          </a:p>
          <a:p>
            <a:pPr lvl="1"/>
            <a:r>
              <a:rPr lang="en-US" sz="1800" dirty="0"/>
              <a:t>YouTube recommends videos to you at end of each watching</a:t>
            </a:r>
          </a:p>
          <a:p>
            <a:pPr lvl="1"/>
            <a:r>
              <a:rPr lang="en-US" sz="1800" dirty="0"/>
              <a:t>Netflix uses history of </a:t>
            </a:r>
            <a:r>
              <a:rPr lang="en-US" sz="1800" b="1" dirty="0">
                <a:solidFill>
                  <a:srgbClr val="0000FF"/>
                </a:solidFill>
              </a:rPr>
              <a:t>all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00FF"/>
                </a:solidFill>
              </a:rPr>
              <a:t>user</a:t>
            </a:r>
            <a:r>
              <a:rPr lang="en-US" sz="1800" dirty="0"/>
              <a:t> behavior to build </a:t>
            </a:r>
            <a:r>
              <a:rPr lang="en-US" sz="1800" b="1" dirty="0"/>
              <a:t>profile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0000FF"/>
                </a:solidFill>
              </a:rPr>
              <a:t>each user’s</a:t>
            </a:r>
            <a:r>
              <a:rPr lang="en-US" sz="1800" dirty="0"/>
              <a:t> </a:t>
            </a:r>
            <a:r>
              <a:rPr lang="en-US" sz="1800" b="1" dirty="0"/>
              <a:t>taste</a:t>
            </a:r>
            <a:r>
              <a:rPr lang="en-US" sz="1800" dirty="0"/>
              <a:t> in movies and how each movie is rated by users</a:t>
            </a:r>
          </a:p>
        </p:txBody>
      </p:sp>
    </p:spTree>
    <p:extLst>
      <p:ext uri="{BB962C8B-B14F-4D97-AF65-F5344CB8AC3E}">
        <p14:creationId xmlns:p14="http://schemas.microsoft.com/office/powerpoint/2010/main" val="162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Recommendation -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Find “</a:t>
            </a:r>
            <a:r>
              <a:rPr lang="en-US" sz="2200" b="1" dirty="0">
                <a:solidFill>
                  <a:srgbClr val="0000FF"/>
                </a:solidFill>
              </a:rPr>
              <a:t>patterns”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u="sng" dirty="0"/>
              <a:t>hidden in data</a:t>
            </a:r>
            <a:r>
              <a:rPr lang="en-US" sz="2200" dirty="0"/>
              <a:t> provided by </a:t>
            </a:r>
            <a:r>
              <a:rPr lang="en-US" sz="2200" b="1" dirty="0">
                <a:solidFill>
                  <a:srgbClr val="0000FF"/>
                </a:solidFill>
              </a:rPr>
              <a:t>crowd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of movie raters</a:t>
            </a:r>
          </a:p>
          <a:p>
            <a:r>
              <a:rPr lang="en-US" sz="2200" dirty="0"/>
              <a:t>Each time a user rates a movie, her </a:t>
            </a:r>
            <a:r>
              <a:rPr lang="en-US" sz="2200" b="1" dirty="0"/>
              <a:t>rating</a:t>
            </a:r>
            <a:r>
              <a:rPr lang="en-US" sz="2200" dirty="0"/>
              <a:t> is stored in Netflix database </a:t>
            </a:r>
          </a:p>
          <a:p>
            <a:pPr lvl="1"/>
            <a:r>
              <a:rPr lang="en-US" sz="2000" dirty="0"/>
              <a:t>user’s ID</a:t>
            </a:r>
          </a:p>
          <a:p>
            <a:pPr lvl="1"/>
            <a:r>
              <a:rPr lang="en-US" sz="2000" dirty="0"/>
              <a:t>movie’s ID</a:t>
            </a:r>
          </a:p>
          <a:p>
            <a:pPr lvl="1"/>
            <a:r>
              <a:rPr lang="en-US" sz="2000" dirty="0"/>
              <a:t>number of stars (1-5)</a:t>
            </a:r>
          </a:p>
          <a:p>
            <a:pPr lvl="1"/>
            <a:r>
              <a:rPr lang="en-US" sz="2000" dirty="0"/>
              <a:t>date of rating </a:t>
            </a:r>
          </a:p>
          <a:p>
            <a:r>
              <a:rPr lang="en-US" sz="2200" dirty="0"/>
              <a:t>Over 60 million users; around 75,000 different movie titles</a:t>
            </a:r>
          </a:p>
          <a:p>
            <a:pPr lvl="1"/>
            <a:r>
              <a:rPr lang="en-US" sz="2000" dirty="0"/>
              <a:t>more than four </a:t>
            </a:r>
            <a:r>
              <a:rPr lang="en-US" sz="2000" b="1" dirty="0"/>
              <a:t>trillion</a:t>
            </a:r>
            <a:r>
              <a:rPr lang="en-US" sz="2000" dirty="0"/>
              <a:t> (4x10</a:t>
            </a:r>
            <a:r>
              <a:rPr lang="en-US" sz="2000" baseline="30000" dirty="0"/>
              <a:t>12</a:t>
            </a:r>
            <a:r>
              <a:rPr lang="en-US" sz="2000" dirty="0"/>
              <a:t>) possible [user, movie] </a:t>
            </a:r>
            <a:r>
              <a:rPr lang="en-US" sz="2000" b="1" dirty="0"/>
              <a:t>pairs</a:t>
            </a:r>
            <a:r>
              <a:rPr lang="en-US" sz="2000" dirty="0"/>
              <a:t> </a:t>
            </a:r>
          </a:p>
          <a:p>
            <a:r>
              <a:rPr lang="en-US" sz="2200" dirty="0"/>
              <a:t>Dataset is </a:t>
            </a:r>
            <a:r>
              <a:rPr lang="en-US" sz="2200" b="1" dirty="0"/>
              <a:t>sparse</a:t>
            </a:r>
            <a:r>
              <a:rPr lang="en-US" sz="2200" dirty="0"/>
              <a:t> – several </a:t>
            </a:r>
            <a:r>
              <a:rPr lang="en-US" sz="2200" b="1" dirty="0"/>
              <a:t>billion</a:t>
            </a:r>
            <a:r>
              <a:rPr lang="en-US" sz="2200" dirty="0"/>
              <a:t> “valid” pairs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275" y="2819400"/>
            <a:ext cx="44054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Input Data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Input data is used during </a:t>
            </a:r>
            <a:r>
              <a:rPr lang="en-US" sz="2800" b="1" dirty="0">
                <a:solidFill>
                  <a:srgbClr val="0000FF"/>
                </a:solidFill>
              </a:rPr>
              <a:t>training phase </a:t>
            </a:r>
            <a:r>
              <a:rPr lang="en-US" sz="2800" dirty="0"/>
              <a:t>of </a:t>
            </a:r>
            <a:r>
              <a:rPr lang="en-US" sz="2800" b="1" dirty="0"/>
              <a:t>recommendation system </a:t>
            </a:r>
            <a:r>
              <a:rPr lang="en-US" sz="2800" dirty="0"/>
              <a:t>to set </a:t>
            </a:r>
            <a:r>
              <a:rPr lang="en-US" sz="2800" b="1" dirty="0">
                <a:solidFill>
                  <a:srgbClr val="FF0000"/>
                </a:solidFill>
              </a:rPr>
              <a:t>parameters</a:t>
            </a:r>
            <a:r>
              <a:rPr lang="en-US" sz="2800" dirty="0"/>
              <a:t> of its </a:t>
            </a:r>
            <a:r>
              <a:rPr lang="en-US" sz="2800" b="1" dirty="0">
                <a:solidFill>
                  <a:srgbClr val="0000FF"/>
                </a:solidFill>
              </a:rPr>
              <a:t>prediction algorithm </a:t>
            </a:r>
            <a:r>
              <a:rPr lang="en-US" sz="2800" dirty="0"/>
              <a:t>to values that are expected to yield good-quality outputs (predictions)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0B7C2-2716-7A43-BD17-32C622B61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226375"/>
            <a:ext cx="5472225" cy="20823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4FA699-DE91-6E48-B2E4-73745B4F6FA3}"/>
              </a:ext>
            </a:extLst>
          </p:cNvPr>
          <p:cNvCxnSpPr/>
          <p:nvPr/>
        </p:nvCxnSpPr>
        <p:spPr>
          <a:xfrm>
            <a:off x="2895600" y="3581400"/>
            <a:ext cx="434340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080BD1-C145-E34E-AD60-A2D9E3322120}"/>
              </a:ext>
            </a:extLst>
          </p:cNvPr>
          <p:cNvCxnSpPr>
            <a:cxnSpLocks/>
          </p:cNvCxnSpPr>
          <p:nvPr/>
        </p:nvCxnSpPr>
        <p:spPr>
          <a:xfrm>
            <a:off x="2895600" y="3581400"/>
            <a:ext cx="3657600" cy="1686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33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146" y="2133600"/>
            <a:ext cx="4205179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r>
              <a:rPr lang="en-US"/>
              <a:t>Netflix Recommendation -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Predictions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for ratings that a user </a:t>
            </a:r>
            <a:r>
              <a:rPr lang="en-US" b="1" dirty="0">
                <a:solidFill>
                  <a:srgbClr val="FF0000"/>
                </a:solidFill>
              </a:rPr>
              <a:t>would</a:t>
            </a:r>
            <a:r>
              <a:rPr lang="en-US" dirty="0"/>
              <a:t> give to movies </a:t>
            </a:r>
            <a:r>
              <a:rPr lang="en-US" b="1" dirty="0"/>
              <a:t>she </a:t>
            </a:r>
            <a:r>
              <a:rPr lang="en-US" b="1" dirty="0">
                <a:solidFill>
                  <a:srgbClr val="FF0000"/>
                </a:solidFill>
              </a:rPr>
              <a:t>hasn’t</a:t>
            </a:r>
            <a:r>
              <a:rPr lang="en-US" b="1" dirty="0"/>
              <a:t> watched yet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Predicted ratings</a:t>
            </a:r>
            <a:r>
              <a:rPr lang="en-US" dirty="0"/>
              <a:t> are </a:t>
            </a:r>
            <a:r>
              <a:rPr lang="en-US" b="1" dirty="0"/>
              <a:t>not</a:t>
            </a:r>
            <a:r>
              <a:rPr lang="en-US" dirty="0"/>
              <a:t> what is actually shown to viewers in the end</a:t>
            </a:r>
          </a:p>
          <a:p>
            <a:pPr lvl="1"/>
            <a:r>
              <a:rPr lang="en-US" sz="2100" b="1" dirty="0"/>
              <a:t>final output</a:t>
            </a:r>
            <a:r>
              <a:rPr lang="en-US" sz="2100" dirty="0"/>
              <a:t>: series of </a:t>
            </a:r>
            <a:r>
              <a:rPr lang="en-US" sz="2100" b="1" dirty="0"/>
              <a:t>short, rank-ordered lists </a:t>
            </a:r>
            <a:r>
              <a:rPr lang="en-US" sz="2100" dirty="0"/>
              <a:t>of movies recommended to individual users </a:t>
            </a:r>
          </a:p>
          <a:p>
            <a:r>
              <a:rPr lang="en-US" dirty="0"/>
              <a:t>How to determine </a:t>
            </a:r>
            <a:r>
              <a:rPr lang="en-US" b="1" dirty="0"/>
              <a:t>lists</a:t>
            </a:r>
            <a:r>
              <a:rPr lang="en-US" dirty="0"/>
              <a:t> </a:t>
            </a:r>
            <a:r>
              <a:rPr lang="en-US" i="1" dirty="0"/>
              <a:t>from</a:t>
            </a:r>
            <a:r>
              <a:rPr lang="en-US" dirty="0"/>
              <a:t> predicted ratings?</a:t>
            </a:r>
          </a:p>
          <a:p>
            <a:pPr lvl="1"/>
            <a:r>
              <a:rPr lang="en-US" sz="2100" dirty="0"/>
              <a:t>top five predictions for movies a user hasn’t seen yet </a:t>
            </a:r>
          </a:p>
          <a:p>
            <a:pPr lvl="1"/>
            <a:r>
              <a:rPr lang="en-US" sz="2100" dirty="0"/>
              <a:t>all movies with a prediction of over 4 stars </a:t>
            </a:r>
          </a:p>
          <a:p>
            <a:pPr lvl="1"/>
            <a:r>
              <a:rPr lang="en-US" sz="2100" dirty="0"/>
              <a:t>etc.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153400" cy="4525963"/>
          </a:xfrm>
        </p:spPr>
        <p:txBody>
          <a:bodyPr/>
          <a:lstStyle/>
          <a:p>
            <a:r>
              <a:rPr lang="en-US" dirty="0"/>
              <a:t>How to evaluate </a:t>
            </a:r>
            <a:r>
              <a:rPr lang="en-US" b="1" dirty="0"/>
              <a:t>quality</a:t>
            </a:r>
            <a:r>
              <a:rPr lang="en-US" dirty="0"/>
              <a:t> (</a:t>
            </a:r>
            <a:r>
              <a:rPr lang="en-US" b="1" dirty="0"/>
              <a:t>performance</a:t>
            </a:r>
            <a:r>
              <a:rPr lang="en-US" dirty="0"/>
              <a:t>) of prediction? 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0000FF"/>
                </a:solidFill>
              </a:rPr>
              <a:t>true test </a:t>
            </a:r>
            <a:r>
              <a:rPr lang="en-US" dirty="0"/>
              <a:t>of prediction is </a:t>
            </a:r>
            <a:r>
              <a:rPr lang="en-US" b="1" dirty="0"/>
              <a:t>how many users actually like the recommended movies</a:t>
            </a:r>
            <a:r>
              <a:rPr lang="en-US" dirty="0"/>
              <a:t> </a:t>
            </a:r>
          </a:p>
          <a:p>
            <a:pPr lvl="1"/>
            <a:r>
              <a:rPr lang="en-US" sz="2000" dirty="0"/>
              <a:t>this information is hard (or impossible) to collect </a:t>
            </a:r>
          </a:p>
          <a:p>
            <a:pPr lvl="1"/>
            <a:r>
              <a:rPr lang="en-US" sz="2000" dirty="0"/>
              <a:t>need some metric as </a:t>
            </a:r>
            <a:r>
              <a:rPr lang="en-US" sz="2000" b="1" dirty="0"/>
              <a:t>proxy</a:t>
            </a:r>
          </a:p>
          <a:p>
            <a:r>
              <a:rPr lang="en-US" dirty="0"/>
              <a:t>Since we </a:t>
            </a:r>
            <a:r>
              <a:rPr lang="en-US" b="1" dirty="0"/>
              <a:t>cannot</a:t>
            </a:r>
            <a:r>
              <a:rPr lang="en-US" dirty="0"/>
              <a:t> evaluate predictions on ratings that we </a:t>
            </a:r>
            <a:r>
              <a:rPr lang="en-US" b="1" dirty="0"/>
              <a:t>don’t know</a:t>
            </a:r>
            <a:r>
              <a:rPr lang="en-US" dirty="0"/>
              <a:t>, evaluate ratings that </a:t>
            </a:r>
            <a:r>
              <a:rPr lang="en-US" b="1" dirty="0"/>
              <a:t>we do know</a:t>
            </a:r>
          </a:p>
          <a:p>
            <a:pPr lvl="1"/>
            <a:r>
              <a:rPr lang="en-US" sz="2000" dirty="0"/>
              <a:t>evaluate error on how well our predictions on these known ratings match the actual values</a:t>
            </a:r>
          </a:p>
          <a:p>
            <a:pPr lvl="1"/>
            <a:r>
              <a:rPr lang="en-US" sz="2000" dirty="0"/>
              <a:t>the closer they match, the lower the error, and the higher quality we can expect in making predictions on the unknown ratings</a:t>
            </a:r>
          </a:p>
          <a:p>
            <a:endParaRPr lang="en-US" sz="2000" b="1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12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Use some data to </a:t>
            </a:r>
            <a:r>
              <a:rPr lang="en-US" sz="2200" b="1" dirty="0"/>
              <a:t>tune</a:t>
            </a:r>
            <a:r>
              <a:rPr lang="en-US" sz="2200" dirty="0"/>
              <a:t> (train) parameters of prediction system</a:t>
            </a:r>
          </a:p>
          <a:p>
            <a:r>
              <a:rPr lang="en-US" sz="2200" dirty="0"/>
              <a:t>Use prediction system to make predictions about target values (some known and some unknown)</a:t>
            </a:r>
          </a:p>
          <a:p>
            <a:r>
              <a:rPr lang="en-US" sz="2200" dirty="0"/>
              <a:t>Compare predicted values of </a:t>
            </a:r>
            <a:r>
              <a:rPr lang="en-US" sz="2200" b="1" dirty="0"/>
              <a:t>known</a:t>
            </a:r>
            <a:r>
              <a:rPr lang="en-US" sz="2200" dirty="0"/>
              <a:t> targets to their </a:t>
            </a:r>
            <a:r>
              <a:rPr lang="en-US" sz="2200" b="1" dirty="0"/>
              <a:t>actual</a:t>
            </a:r>
            <a:r>
              <a:rPr lang="en-US" sz="2200" dirty="0"/>
              <a:t> values to get an expectation of quality</a:t>
            </a:r>
          </a:p>
          <a:p>
            <a:r>
              <a:rPr lang="en-US" sz="2200" dirty="0"/>
              <a:t>(known) data </a:t>
            </a:r>
            <a:r>
              <a:rPr lang="en-US" sz="2200" b="1" dirty="0"/>
              <a:t>→ </a:t>
            </a:r>
            <a:r>
              <a:rPr lang="en-US" sz="2200" dirty="0"/>
              <a:t>separated for </a:t>
            </a:r>
            <a:r>
              <a:rPr lang="en-US" sz="2200" b="1" dirty="0"/>
              <a:t>training </a:t>
            </a:r>
            <a:r>
              <a:rPr lang="en-US" sz="2200" dirty="0"/>
              <a:t>and</a:t>
            </a:r>
            <a:r>
              <a:rPr lang="en-US" sz="2200" b="1" dirty="0"/>
              <a:t> evaluation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12" y="4220464"/>
            <a:ext cx="3190568" cy="263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012" y="4268978"/>
            <a:ext cx="533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During </a:t>
            </a:r>
            <a:r>
              <a:rPr lang="en-US" sz="2200" b="1" dirty="0">
                <a:solidFill>
                  <a:srgbClr val="0000FF"/>
                </a:solidFill>
              </a:rPr>
              <a:t>training phase</a:t>
            </a:r>
            <a:r>
              <a:rPr lang="en-US" sz="2200" dirty="0"/>
              <a:t>, need to “withhold” or “hold out” the </a:t>
            </a:r>
            <a:r>
              <a:rPr lang="en-US" sz="2200" b="1" dirty="0"/>
              <a:t>evaluation ratings</a:t>
            </a:r>
            <a:r>
              <a:rPr lang="en-US" sz="2200" dirty="0"/>
              <a:t> from the </a:t>
            </a:r>
            <a:r>
              <a:rPr lang="en-US" sz="2200" b="1" dirty="0"/>
              <a:t>training ratings </a:t>
            </a:r>
            <a:r>
              <a:rPr lang="en-US" sz="2200" dirty="0"/>
              <a:t>that we input to system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we have both </a:t>
            </a:r>
            <a:r>
              <a:rPr lang="en-US" b="1" dirty="0"/>
              <a:t>predicted </a:t>
            </a:r>
            <a:r>
              <a:rPr lang="en-US" dirty="0"/>
              <a:t>and </a:t>
            </a:r>
            <a:r>
              <a:rPr lang="en-US" b="1" dirty="0"/>
              <a:t>actual</a:t>
            </a:r>
            <a:r>
              <a:rPr lang="en-US" dirty="0"/>
              <a:t> ratings to compare, how do we determine prediction quality? </a:t>
            </a:r>
            <a:endParaRPr lang="en-US" sz="2000" dirty="0"/>
          </a:p>
          <a:p>
            <a:r>
              <a:rPr lang="en-US" sz="2000" dirty="0"/>
              <a:t>Use </a:t>
            </a:r>
            <a:r>
              <a:rPr lang="en-US" sz="2000" b="1" dirty="0">
                <a:solidFill>
                  <a:srgbClr val="0000FF"/>
                </a:solidFill>
              </a:rPr>
              <a:t>Root Mean Squared Error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0000FF"/>
                </a:solidFill>
              </a:rPr>
              <a:t>RMSE</a:t>
            </a:r>
            <a:r>
              <a:rPr lang="en-US" sz="2000" dirty="0"/>
              <a:t>): measured for those [user (</a:t>
            </a:r>
            <a:r>
              <a:rPr lang="en-US" sz="2000" i="1" dirty="0"/>
              <a:t>u)</a:t>
            </a:r>
            <a:r>
              <a:rPr lang="en-US" sz="2000" dirty="0"/>
              <a:t>, movie (</a:t>
            </a:r>
            <a:r>
              <a:rPr lang="en-US" sz="2000" i="1" dirty="0" err="1"/>
              <a:t>i</a:t>
            </a:r>
            <a:r>
              <a:rPr lang="en-US" sz="2000" i="1" dirty="0"/>
              <a:t>)</a:t>
            </a:r>
            <a:r>
              <a:rPr lang="en-US" sz="2000" dirty="0"/>
              <a:t>] pair for which we have </a:t>
            </a:r>
            <a:r>
              <a:rPr lang="en-US" sz="2000" b="1" dirty="0"/>
              <a:t>both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00FF"/>
                </a:solidFill>
              </a:rPr>
              <a:t>prediction </a:t>
            </a:r>
            <a:r>
              <a:rPr lang="en-US" sz="2000" dirty="0"/>
              <a:t>(      ) </a:t>
            </a:r>
            <a:r>
              <a:rPr lang="en-US" sz="2000" b="1" dirty="0"/>
              <a:t>and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00FF"/>
                </a:solidFill>
              </a:rPr>
              <a:t>actual rating </a:t>
            </a:r>
            <a:r>
              <a:rPr lang="en-US" sz="2000" dirty="0"/>
              <a:t>(     ); say there are C such pairs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We evaluate how well </a:t>
            </a:r>
            <a:r>
              <a:rPr lang="en-US" sz="2000" b="1" dirty="0"/>
              <a:t>our </a:t>
            </a:r>
            <a:r>
              <a:rPr lang="en-US" sz="2000" b="1" dirty="0">
                <a:solidFill>
                  <a:srgbClr val="0000FF"/>
                </a:solidFill>
              </a:rPr>
              <a:t>predictions</a:t>
            </a:r>
            <a:r>
              <a:rPr lang="en-US" sz="2000" b="1" dirty="0"/>
              <a:t> on these known</a:t>
            </a:r>
            <a:r>
              <a:rPr lang="en-US" sz="2000" dirty="0"/>
              <a:t> </a:t>
            </a:r>
            <a:r>
              <a:rPr lang="en-US" sz="2000" b="1" dirty="0"/>
              <a:t>ratings</a:t>
            </a:r>
            <a:r>
              <a:rPr lang="en-US" sz="2000" dirty="0"/>
              <a:t> match the </a:t>
            </a:r>
            <a:r>
              <a:rPr lang="en-US" sz="2000" b="1" dirty="0"/>
              <a:t>actual rating values </a:t>
            </a:r>
          </a:p>
          <a:p>
            <a:pPr lvl="1"/>
            <a:r>
              <a:rPr lang="en-US" sz="2000" dirty="0"/>
              <a:t>the closer they match (the smaller RMSE), the higher quality we can expect in making predictions on unknown ratings</a:t>
            </a:r>
          </a:p>
          <a:p>
            <a:pPr lvl="1"/>
            <a:r>
              <a:rPr lang="en-US" sz="2000" dirty="0"/>
              <a:t>RMSE minimization problem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50" y="3336079"/>
            <a:ext cx="3136900" cy="1054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667000"/>
            <a:ext cx="431180" cy="492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048000"/>
            <a:ext cx="457200" cy="3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Mean Squared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/>
                  <a:t>Root Mean Squared Error (RMSE)</a:t>
                </a:r>
              </a:p>
              <a:p>
                <a:pPr lvl="1"/>
                <a:r>
                  <a:rPr lang="en-US" sz="1800" dirty="0"/>
                  <a:t>find errors on all the points in dataset, square them, take the mean (i.e., average), and take the square root </a:t>
                </a:r>
              </a:p>
              <a:p>
                <a:pPr lvl="1"/>
                <a:r>
                  <a:rPr lang="en-US" sz="1800" dirty="0"/>
                  <a:t>the lower the RMSE (or MSE), the higher we expect the quality of the system outputs to be </a:t>
                </a:r>
              </a:p>
              <a:p>
                <a:r>
                  <a:rPr lang="en-US" sz="2000" dirty="0"/>
                  <a:t>Take numbers 1, 2, and 3 as errors on three values                 </a:t>
                </a:r>
              </a:p>
              <a:p>
                <a:pPr lvl="1"/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MSE = (1</a:t>
                </a:r>
                <a:r>
                  <a:rPr lang="en-US" sz="1800" baseline="30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+2</a:t>
                </a:r>
                <a:r>
                  <a:rPr lang="en-US" sz="1800" baseline="30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+3</a:t>
                </a:r>
                <a:r>
                  <a:rPr lang="en-US" sz="1800" baseline="30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)/3=4.67</a:t>
                </a:r>
              </a:p>
              <a:p>
                <a:pPr lvl="1"/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RMSE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omic Sans MS" charset="0"/>
                            <a:cs typeface="Comic Sans MS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4.67</m:t>
                        </m:r>
                      </m:e>
                    </m:rad>
                  </m:oMath>
                </a14:m>
                <a:r>
                  <a:rPr lang="en-US" sz="1800" dirty="0">
                    <a:latin typeface="Comic Sans MS" charset="0"/>
                    <a:ea typeface="Comic Sans MS" charset="0"/>
                    <a:cs typeface="Comic Sans MS" charset="0"/>
                  </a:rPr>
                  <a:t> = 2.16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000"/>
            <a:ext cx="4060642" cy="13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“Learning”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/>
          <a:lstStyle/>
          <a:p>
            <a:r>
              <a:rPr lang="en-US" sz="2200" dirty="0"/>
              <a:t>Actual rating values in </a:t>
            </a:r>
            <a:r>
              <a:rPr lang="en-US" sz="2200" b="1" dirty="0"/>
              <a:t>black</a:t>
            </a:r>
            <a:r>
              <a:rPr lang="en-US" sz="2200" dirty="0"/>
              <a:t> form</a:t>
            </a:r>
            <a:r>
              <a:rPr lang="en-US" sz="2200" b="1" dirty="0"/>
              <a:t> </a:t>
            </a:r>
            <a:r>
              <a:rPr lang="en-US" sz="2200" b="1" u="sng" dirty="0">
                <a:solidFill>
                  <a:srgbClr val="0000FF"/>
                </a:solidFill>
              </a:rPr>
              <a:t>training</a:t>
            </a:r>
            <a:r>
              <a:rPr lang="en-US" sz="2200" b="1" u="sng" dirty="0"/>
              <a:t> data set</a:t>
            </a:r>
            <a:r>
              <a:rPr lang="en-US" sz="2200" b="1" dirty="0"/>
              <a:t> </a:t>
            </a:r>
            <a:r>
              <a:rPr lang="en-US" sz="2200" dirty="0"/>
              <a:t>to train predictor</a:t>
            </a:r>
          </a:p>
          <a:p>
            <a:r>
              <a:rPr lang="en-US" sz="2200" dirty="0"/>
              <a:t>Values in </a:t>
            </a:r>
            <a:r>
              <a:rPr lang="en-US" sz="2200" b="1" dirty="0">
                <a:solidFill>
                  <a:srgbClr val="00B0F0"/>
                </a:solidFill>
              </a:rPr>
              <a:t>blue</a:t>
            </a:r>
            <a:r>
              <a:rPr lang="en-US" sz="2200" dirty="0"/>
              <a:t> are also actual rating values</a:t>
            </a:r>
            <a:r>
              <a:rPr lang="en-US" sz="2200" b="1" dirty="0"/>
              <a:t>      </a:t>
            </a:r>
            <a:r>
              <a:rPr lang="en-US" sz="2200" dirty="0"/>
              <a:t>used for </a:t>
            </a:r>
            <a:r>
              <a:rPr lang="en-US" sz="2200" b="1" dirty="0">
                <a:solidFill>
                  <a:srgbClr val="0000FF"/>
                </a:solidFill>
              </a:rPr>
              <a:t>evaluation</a:t>
            </a:r>
          </a:p>
          <a:p>
            <a:r>
              <a:rPr lang="en-US" sz="2200" dirty="0"/>
              <a:t>Predictor generates </a:t>
            </a:r>
            <a:r>
              <a:rPr lang="en-US" sz="2200" b="1" dirty="0">
                <a:solidFill>
                  <a:srgbClr val="0000FF"/>
                </a:solidFill>
              </a:rPr>
              <a:t>predictions</a:t>
            </a:r>
            <a:r>
              <a:rPr lang="en-US" sz="2200" dirty="0"/>
              <a:t>        for (C, I), (D, II), (E, III), (B, IV), and (F, 5)</a:t>
            </a:r>
          </a:p>
          <a:p>
            <a:r>
              <a:rPr lang="en-US" sz="2200" b="1" dirty="0"/>
              <a:t>Minimize RMSE</a:t>
            </a:r>
            <a:r>
              <a:rPr lang="en-US" sz="2200" dirty="0"/>
              <a:t> to “tune” predictor</a:t>
            </a:r>
          </a:p>
          <a:p>
            <a:r>
              <a:rPr lang="en-US" sz="2200" dirty="0"/>
              <a:t>Apply predictor to predict </a:t>
            </a:r>
            <a:r>
              <a:rPr lang="en-US" sz="2200" b="1" dirty="0">
                <a:solidFill>
                  <a:srgbClr val="C00000"/>
                </a:solidFill>
              </a:rPr>
              <a:t>?</a:t>
            </a:r>
            <a:r>
              <a:rPr lang="en-US" sz="2200" dirty="0"/>
              <a:t> and make recommendation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31" y="1275529"/>
            <a:ext cx="2687835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74" y="5255349"/>
            <a:ext cx="3607159" cy="1212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763135"/>
            <a:ext cx="546100" cy="468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122" y="2997178"/>
            <a:ext cx="5334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8515410" y="5461098"/>
            <a:ext cx="48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373" y="4619550"/>
            <a:ext cx="4334853" cy="2189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0ED88-F5E0-6248-A08D-F2DF22689954}"/>
              </a:ext>
            </a:extLst>
          </p:cNvPr>
          <p:cNvSpPr txBox="1"/>
          <p:nvPr/>
        </p:nvSpPr>
        <p:spPr>
          <a:xfrm>
            <a:off x="6814257" y="2913829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A283D2-F515-8246-8366-E05FF0C589C2}"/>
              </a:ext>
            </a:extLst>
          </p:cNvPr>
          <p:cNvSpPr txBox="1"/>
          <p:nvPr/>
        </p:nvSpPr>
        <p:spPr>
          <a:xfrm>
            <a:off x="7324472" y="3368313"/>
            <a:ext cx="57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AEA6E-F5BC-ED45-A5E5-9FC0B7BBDA54}"/>
              </a:ext>
            </a:extLst>
          </p:cNvPr>
          <p:cNvSpPr txBox="1"/>
          <p:nvPr/>
        </p:nvSpPr>
        <p:spPr>
          <a:xfrm>
            <a:off x="7640860" y="3863181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E5737-247D-2C45-8FFB-8404F72053BA}"/>
              </a:ext>
            </a:extLst>
          </p:cNvPr>
          <p:cNvSpPr txBox="1"/>
          <p:nvPr/>
        </p:nvSpPr>
        <p:spPr>
          <a:xfrm>
            <a:off x="8080592" y="245574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B3877-4712-1244-A71C-7E89A0333851}"/>
              </a:ext>
            </a:extLst>
          </p:cNvPr>
          <p:cNvSpPr txBox="1"/>
          <p:nvPr/>
        </p:nvSpPr>
        <p:spPr>
          <a:xfrm>
            <a:off x="8526745" y="4367463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4.3</a:t>
            </a:r>
          </a:p>
        </p:txBody>
      </p:sp>
    </p:spTree>
    <p:extLst>
      <p:ext uri="{BB962C8B-B14F-4D97-AF65-F5344CB8AC3E}">
        <p14:creationId xmlns:p14="http://schemas.microsoft.com/office/powerpoint/2010/main" val="7338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0452-936B-B64F-9068-6AD23177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of </a:t>
            </a:r>
            <a:r>
              <a:rPr lang="en-US"/>
              <a:t>Naïve Predictor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47B11-6803-3B43-BA9E-7EC60CE2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2923478" cy="218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5A147-6033-4E4A-A046-DA64A1B2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776" y="1678259"/>
            <a:ext cx="2834447" cy="2111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44CCA-F04B-AB43-90E9-FAFCBDC8B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75" y="3802007"/>
            <a:ext cx="5220250" cy="707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223E4-15C3-714D-9248-803876DB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84" y="3763807"/>
            <a:ext cx="2732309" cy="21441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9CDAA4-BD93-E74D-BC68-F9E487E3E4FE}"/>
              </a:ext>
            </a:extLst>
          </p:cNvPr>
          <p:cNvGrpSpPr/>
          <p:nvPr/>
        </p:nvGrpSpPr>
        <p:grpSpPr>
          <a:xfrm>
            <a:off x="1397618" y="6005863"/>
            <a:ext cx="7563425" cy="806629"/>
            <a:chOff x="2509067" y="6135108"/>
            <a:chExt cx="5906947" cy="5624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82B901-F45F-A642-9D22-100150C8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9067" y="6135108"/>
              <a:ext cx="5197934" cy="5624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EF7AB-62FB-5F4B-8BB5-C70888EF8D4E}"/>
                </a:ext>
              </a:extLst>
            </p:cNvPr>
            <p:cNvSpPr txBox="1"/>
            <p:nvPr/>
          </p:nvSpPr>
          <p:spPr>
            <a:xfrm>
              <a:off x="7601367" y="630600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1.05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D5AE39-E852-0149-B49D-28596A8BCF8A}"/>
              </a:ext>
            </a:extLst>
          </p:cNvPr>
          <p:cNvSpPr txBox="1"/>
          <p:nvPr/>
        </p:nvSpPr>
        <p:spPr>
          <a:xfrm>
            <a:off x="6068921" y="2129944"/>
            <a:ext cx="3018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Training set = {black #}</a:t>
            </a:r>
          </a:p>
          <a:p>
            <a:r>
              <a:rPr lang="en-US" sz="2000" dirty="0">
                <a:solidFill>
                  <a:srgbClr val="0000FF"/>
                </a:solidFill>
              </a:rPr>
              <a:t>Test set = {blue #}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5132EC-5427-424E-887D-364EED8E9F12}"/>
              </a:ext>
            </a:extLst>
          </p:cNvPr>
          <p:cNvSpPr txBox="1"/>
          <p:nvPr/>
        </p:nvSpPr>
        <p:spPr>
          <a:xfrm>
            <a:off x="6068921" y="3408735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Average of training set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41B394-0174-D54B-AFC2-C6DB985DAE42}"/>
              </a:ext>
            </a:extLst>
          </p:cNvPr>
          <p:cNvCxnSpPr>
            <a:cxnSpLocks/>
          </p:cNvCxnSpPr>
          <p:nvPr/>
        </p:nvCxnSpPr>
        <p:spPr>
          <a:xfrm flipV="1">
            <a:off x="1219200" y="2746125"/>
            <a:ext cx="2495575" cy="210181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B30791-0648-0E4E-9CF3-7ACD2085F11D}"/>
              </a:ext>
            </a:extLst>
          </p:cNvPr>
          <p:cNvCxnSpPr>
            <a:cxnSpLocks/>
          </p:cNvCxnSpPr>
          <p:nvPr/>
        </p:nvCxnSpPr>
        <p:spPr>
          <a:xfrm flipV="1">
            <a:off x="1690338" y="2997682"/>
            <a:ext cx="2495575" cy="210181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ED9960-267D-5242-BEC9-4D7D424C5CB2}"/>
              </a:ext>
            </a:extLst>
          </p:cNvPr>
          <p:cNvCxnSpPr>
            <a:cxnSpLocks/>
          </p:cNvCxnSpPr>
          <p:nvPr/>
        </p:nvCxnSpPr>
        <p:spPr>
          <a:xfrm flipV="1">
            <a:off x="2570660" y="2479010"/>
            <a:ext cx="2495575" cy="210181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65E982-D708-1C41-8C70-36F464E4E03D}"/>
              </a:ext>
            </a:extLst>
          </p:cNvPr>
          <p:cNvCxnSpPr>
            <a:cxnSpLocks/>
          </p:cNvCxnSpPr>
          <p:nvPr/>
        </p:nvCxnSpPr>
        <p:spPr>
          <a:xfrm flipV="1">
            <a:off x="2161476" y="3302482"/>
            <a:ext cx="2495575" cy="210181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6FEE7F-CE34-F247-8F25-EACAA3655F15}"/>
              </a:ext>
            </a:extLst>
          </p:cNvPr>
          <p:cNvCxnSpPr>
            <a:cxnSpLocks/>
          </p:cNvCxnSpPr>
          <p:nvPr/>
        </p:nvCxnSpPr>
        <p:spPr>
          <a:xfrm flipV="1">
            <a:off x="3030629" y="3611407"/>
            <a:ext cx="2495575" cy="210181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ED35673-B2FE-5A43-A56C-3939C6CB72BA}"/>
              </a:ext>
            </a:extLst>
          </p:cNvPr>
          <p:cNvSpPr/>
          <p:nvPr/>
        </p:nvSpPr>
        <p:spPr>
          <a:xfrm>
            <a:off x="1371600" y="5943373"/>
            <a:ext cx="1199060" cy="59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3F1E35-45C4-854B-A583-4CFDE4E30412}"/>
              </a:ext>
            </a:extLst>
          </p:cNvPr>
          <p:cNvSpPr/>
          <p:nvPr/>
        </p:nvSpPr>
        <p:spPr>
          <a:xfrm>
            <a:off x="2736392" y="5931602"/>
            <a:ext cx="1199060" cy="59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DA7F97-9343-AD47-9D7F-A07BBC10EC3A}"/>
              </a:ext>
            </a:extLst>
          </p:cNvPr>
          <p:cNvSpPr/>
          <p:nvPr/>
        </p:nvSpPr>
        <p:spPr>
          <a:xfrm>
            <a:off x="4071965" y="5918997"/>
            <a:ext cx="1199060" cy="59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68CCE5-D996-9A42-BC77-8B982DCC95EB}"/>
              </a:ext>
            </a:extLst>
          </p:cNvPr>
          <p:cNvSpPr/>
          <p:nvPr/>
        </p:nvSpPr>
        <p:spPr>
          <a:xfrm>
            <a:off x="5425652" y="5943373"/>
            <a:ext cx="1199060" cy="59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3D3C10-5BA1-DA4B-AEAA-309B72CC8F2D}"/>
              </a:ext>
            </a:extLst>
          </p:cNvPr>
          <p:cNvSpPr/>
          <p:nvPr/>
        </p:nvSpPr>
        <p:spPr>
          <a:xfrm>
            <a:off x="6790444" y="5943844"/>
            <a:ext cx="1199060" cy="592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A421-6D0E-CD47-9EB9-7E53FFB0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Taste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EB3E-6BC0-1A43-8D3F-0683ABC46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Machine learning</a:t>
            </a:r>
          </a:p>
          <a:p>
            <a:r>
              <a:rPr lang="en-US" sz="4400" dirty="0"/>
              <a:t>Data mining</a:t>
            </a:r>
          </a:p>
          <a:p>
            <a:r>
              <a:rPr lang="en-US" sz="4400" dirty="0"/>
              <a:t>Information retrieval</a:t>
            </a:r>
          </a:p>
        </p:txBody>
      </p:sp>
    </p:spTree>
    <p:extLst>
      <p:ext uri="{BB962C8B-B14F-4D97-AF65-F5344CB8AC3E}">
        <p14:creationId xmlns:p14="http://schemas.microsoft.com/office/powerpoint/2010/main" val="1153994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Netflix Prize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Netflix’s original prediction algorithm was called </a:t>
            </a:r>
            <a:r>
              <a:rPr lang="en-US" sz="2000" b="1" dirty="0" err="1"/>
              <a:t>Cine</a:t>
            </a:r>
            <a:r>
              <a:rPr lang="en-US" sz="2000" dirty="0" err="1"/>
              <a:t>Match</a:t>
            </a:r>
            <a:endParaRPr lang="en-US" sz="2000" dirty="0"/>
          </a:p>
          <a:p>
            <a:r>
              <a:rPr lang="en-US" sz="2000" dirty="0"/>
              <a:t>In October 2006, Netflix Prize was announced to award $1 million to the team that could develop an algorithm which would improve RMSE by 10% over </a:t>
            </a:r>
            <a:r>
              <a:rPr lang="en-US" sz="2000" dirty="0" err="1"/>
              <a:t>CineMatch</a:t>
            </a:r>
            <a:r>
              <a:rPr lang="en-US" sz="2000" dirty="0"/>
              <a:t> </a:t>
            </a:r>
          </a:p>
          <a:p>
            <a:r>
              <a:rPr lang="en-US" sz="2000" dirty="0"/>
              <a:t>Netflix released over 100 million ratings (480,000 users and 17,770 movies) to public, as part of records from 1999 to 2005 </a:t>
            </a:r>
          </a:p>
          <a:p>
            <a:pPr lvl="1"/>
            <a:r>
              <a:rPr lang="en-US" sz="1800" dirty="0"/>
              <a:t>could fit in memory of standard desktops in 2006 </a:t>
            </a:r>
            <a:r>
              <a:rPr lang="en-US" sz="1800" b="1" dirty="0"/>
              <a:t>→ </a:t>
            </a:r>
            <a:r>
              <a:rPr lang="en-US" sz="1800" dirty="0"/>
              <a:t>making it easy for anyone in the world to participate in competition </a:t>
            </a:r>
          </a:p>
          <a:p>
            <a:pPr lvl="1"/>
            <a:r>
              <a:rPr lang="en-US" sz="1800" dirty="0"/>
              <a:t>on average, each movie was rated by more than 5000 users, and each user had rated more than </a:t>
            </a:r>
            <a:r>
              <a:rPr lang="en-US" sz="1800" b="1" dirty="0"/>
              <a:t>200 </a:t>
            </a:r>
            <a:r>
              <a:rPr lang="en-US" sz="1800" dirty="0"/>
              <a:t>movies </a:t>
            </a:r>
          </a:p>
          <a:p>
            <a:pPr lvl="1"/>
            <a:r>
              <a:rPr lang="en-US" sz="1800" dirty="0"/>
              <a:t>actually </a:t>
            </a:r>
            <a:r>
              <a:rPr lang="en-US" sz="1800" b="1" dirty="0"/>
              <a:t>a few users</a:t>
            </a:r>
            <a:r>
              <a:rPr lang="en-US" sz="1800" dirty="0"/>
              <a:t> were responsible for pulling this average to </a:t>
            </a:r>
            <a:r>
              <a:rPr lang="en-US" sz="1800" b="1" dirty="0"/>
              <a:t>200</a:t>
            </a:r>
            <a:r>
              <a:rPr lang="en-US" sz="1800" dirty="0"/>
              <a:t>, by rating a large number of movies (one user had rated over 17,000 movies!) </a:t>
            </a:r>
          </a:p>
          <a:p>
            <a:pPr lvl="1"/>
            <a:r>
              <a:rPr lang="en-US" sz="1800" dirty="0"/>
              <a:t>For majority of users, only a few ratings were available, posing an interesting challenge to aggregating users’ individual preferences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075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Data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200" b="1" dirty="0"/>
              <a:t>(public) </a:t>
            </a:r>
            <a:r>
              <a:rPr lang="en-US" sz="2200" b="1" dirty="0">
                <a:solidFill>
                  <a:srgbClr val="0000FF"/>
                </a:solidFill>
              </a:rPr>
              <a:t>Training</a:t>
            </a:r>
            <a:r>
              <a:rPr lang="en-US" sz="2200" dirty="0"/>
              <a:t> set to tune algorithm (~100 million ratings)</a:t>
            </a:r>
          </a:p>
          <a:p>
            <a:r>
              <a:rPr lang="en-US" sz="2200" b="1" dirty="0"/>
              <a:t>(public) </a:t>
            </a:r>
            <a:r>
              <a:rPr lang="en-US" sz="2200" b="1" dirty="0">
                <a:solidFill>
                  <a:srgbClr val="0000FF"/>
                </a:solidFill>
              </a:rPr>
              <a:t>Probe</a:t>
            </a:r>
            <a:r>
              <a:rPr lang="en-US" sz="2200" dirty="0"/>
              <a:t> set (~1.4 million ratings): as often as they want to test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2200" b="1" dirty="0"/>
              <a:t>(private) </a:t>
            </a:r>
            <a:r>
              <a:rPr lang="en-US" sz="2200" b="1" dirty="0">
                <a:solidFill>
                  <a:srgbClr val="0000FF"/>
                </a:solidFill>
              </a:rPr>
              <a:t>Quiz</a:t>
            </a:r>
            <a:r>
              <a:rPr lang="en-US" sz="2200" dirty="0"/>
              <a:t> set </a:t>
            </a:r>
            <a:r>
              <a:rPr lang="en-US" sz="2200" dirty="0" err="1"/>
              <a:t>ç</a:t>
            </a:r>
            <a:r>
              <a:rPr lang="en-US" sz="2200" dirty="0" err="1">
                <a:solidFill>
                  <a:srgbClr val="0000FF"/>
                </a:solidFill>
              </a:rPr>
              <a:t>submit</a:t>
            </a:r>
            <a:r>
              <a:rPr lang="en-US" sz="2200" dirty="0">
                <a:solidFill>
                  <a:srgbClr val="0000FF"/>
                </a:solidFill>
              </a:rPr>
              <a:t> your prediction algorithm to run on Quiz set at most once a day</a:t>
            </a:r>
          </a:p>
          <a:p>
            <a:pPr lvl="1"/>
            <a:r>
              <a:rPr lang="en-US" sz="2000" dirty="0"/>
              <a:t>RMSE scores continuously updated on the “leaderboard” of Netflix Prize’s website </a:t>
            </a:r>
          </a:p>
          <a:p>
            <a:r>
              <a:rPr lang="en-US" sz="2200" b="1" dirty="0"/>
              <a:t>(private) </a:t>
            </a:r>
            <a:r>
              <a:rPr lang="en-US" sz="2200" b="1" dirty="0">
                <a:solidFill>
                  <a:srgbClr val="0000FF"/>
                </a:solidFill>
              </a:rPr>
              <a:t>Test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/>
              <a:t> </a:t>
            </a:r>
            <a:r>
              <a:rPr lang="en-US" sz="2200" dirty="0"/>
              <a:t>set (1.4 million ratings): for </a:t>
            </a:r>
            <a:r>
              <a:rPr lang="en-US" sz="2200" b="1" dirty="0"/>
              <a:t>final decision</a:t>
            </a:r>
          </a:p>
          <a:p>
            <a:r>
              <a:rPr lang="en-US" sz="2200" dirty="0"/>
              <a:t>Probe, Quiz, and Test sets have </a:t>
            </a:r>
            <a:r>
              <a:rPr lang="en-US" sz="2200" b="1" dirty="0"/>
              <a:t>similar statistical properties</a:t>
            </a:r>
            <a:r>
              <a:rPr lang="en-US" sz="2200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90" y="5005039"/>
            <a:ext cx="5561556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E3202-5A8F-7F4D-B9E4-7770B52EC95E}"/>
              </a:ext>
            </a:extLst>
          </p:cNvPr>
          <p:cNvSpPr txBox="1"/>
          <p:nvPr/>
        </p:nvSpPr>
        <p:spPr>
          <a:xfrm>
            <a:off x="152975" y="611066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</a:rPr>
              <a:t>*</a:t>
            </a:r>
            <a:r>
              <a:rPr lang="en-US" dirty="0"/>
              <a:t>Term “</a:t>
            </a:r>
            <a:r>
              <a:rPr lang="en-US" b="1" dirty="0"/>
              <a:t>test</a:t>
            </a:r>
            <a:r>
              <a:rPr lang="en-US" dirty="0"/>
              <a:t>” is overloaded!</a:t>
            </a:r>
          </a:p>
        </p:txBody>
      </p:sp>
    </p:spTree>
    <p:extLst>
      <p:ext uri="{BB962C8B-B14F-4D97-AF65-F5344CB8AC3E}">
        <p14:creationId xmlns:p14="http://schemas.microsoft.com/office/powerpoint/2010/main" val="1932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Netflix Prize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Netflix held back a few million ratings from the training data that only they had access to </a:t>
            </a:r>
          </a:p>
          <a:p>
            <a:r>
              <a:rPr lang="en-US" sz="1800" dirty="0"/>
              <a:t>The </a:t>
            </a:r>
            <a:r>
              <a:rPr lang="en-US" sz="1800" b="1" dirty="0">
                <a:solidFill>
                  <a:srgbClr val="0000FF"/>
                </a:solidFill>
              </a:rPr>
              <a:t>test set </a:t>
            </a:r>
            <a:r>
              <a:rPr lang="en-US" sz="1800" dirty="0"/>
              <a:t>of 1.4 million ratings would serve as the final evaluation to determine the winner </a:t>
            </a:r>
          </a:p>
          <a:p>
            <a:r>
              <a:rPr lang="en-US" sz="1800" dirty="0" err="1"/>
              <a:t>CineMatch</a:t>
            </a:r>
            <a:r>
              <a:rPr lang="en-US" sz="1800" dirty="0"/>
              <a:t> gave RMSE of 0.9525 on the test set, which made the goal to drive RMSE below </a:t>
            </a:r>
            <a:r>
              <a:rPr lang="en-US" sz="1800" b="1" dirty="0">
                <a:solidFill>
                  <a:srgbClr val="0000FF"/>
                </a:solidFill>
              </a:rPr>
              <a:t>0.9</a:t>
            </a:r>
            <a:r>
              <a:rPr lang="en-US" sz="1800" dirty="0"/>
              <a:t> x 0.9525 = 0.8573 on this set </a:t>
            </a:r>
          </a:p>
          <a:p>
            <a:pPr lvl="1"/>
            <a:r>
              <a:rPr lang="en-US" sz="1600" dirty="0"/>
              <a:t>improving RMSE by even 0.01 can actually make a significant difference in recommendations </a:t>
            </a:r>
          </a:p>
          <a:p>
            <a:r>
              <a:rPr lang="en-US" sz="1800" dirty="0"/>
              <a:t>More than 5000 teams worldwide entered more than 44,000 submissions</a:t>
            </a:r>
          </a:p>
          <a:p>
            <a:r>
              <a:rPr lang="en-US" sz="1800" dirty="0" err="1"/>
              <a:t>CineMatch</a:t>
            </a:r>
            <a:r>
              <a:rPr lang="en-US" sz="1800" dirty="0"/>
              <a:t> was beaten </a:t>
            </a:r>
            <a:r>
              <a:rPr lang="en-US" sz="1800" b="1" dirty="0"/>
              <a:t>within a week </a:t>
            </a:r>
            <a:r>
              <a:rPr lang="en-US" sz="1800" dirty="0"/>
              <a:t>of start of competition in </a:t>
            </a:r>
            <a:r>
              <a:rPr lang="en-US" sz="1800" b="1" dirty="0"/>
              <a:t>October 2006</a:t>
            </a:r>
            <a:r>
              <a:rPr lang="en-US" sz="1800" dirty="0"/>
              <a:t>, but it would be </a:t>
            </a:r>
            <a:r>
              <a:rPr lang="en-US" sz="1800" b="1" dirty="0">
                <a:solidFill>
                  <a:srgbClr val="0000FF"/>
                </a:solidFill>
              </a:rPr>
              <a:t>almost three years </a:t>
            </a:r>
            <a:r>
              <a:rPr lang="en-US" sz="1800" dirty="0"/>
              <a:t>until first team achieved more than a 10% improvement in </a:t>
            </a:r>
            <a:r>
              <a:rPr lang="en-US" sz="1800" b="1" dirty="0"/>
              <a:t>June 2009 </a:t>
            </a:r>
          </a:p>
          <a:p>
            <a:r>
              <a:rPr lang="en-US" sz="1800" dirty="0"/>
              <a:t>In the end, top two teams – The </a:t>
            </a:r>
            <a:r>
              <a:rPr lang="en-US" sz="1800" b="1" dirty="0"/>
              <a:t>Ensemble</a:t>
            </a:r>
            <a:r>
              <a:rPr lang="en-US" sz="1800" dirty="0"/>
              <a:t> and </a:t>
            </a:r>
            <a:r>
              <a:rPr lang="en-US" sz="1800" b="1" u="sng" dirty="0" err="1"/>
              <a:t>BellKor’s</a:t>
            </a:r>
            <a:r>
              <a:rPr lang="en-US" sz="1800" b="1" u="sng" dirty="0"/>
              <a:t> Pragmatic Chaos</a:t>
            </a:r>
            <a:r>
              <a:rPr lang="en-US" sz="1800" dirty="0"/>
              <a:t> – achieved the same improvement of 10.06% on test set</a:t>
            </a:r>
          </a:p>
          <a:p>
            <a:r>
              <a:rPr lang="en-US" sz="1800" dirty="0"/>
              <a:t>Since </a:t>
            </a:r>
            <a:r>
              <a:rPr lang="en-US" sz="1800" b="1" dirty="0"/>
              <a:t>the latter team </a:t>
            </a:r>
            <a:r>
              <a:rPr lang="en-US" sz="1800" dirty="0"/>
              <a:t>had submitted their algorithm 20 minutes earlier, they were declared the winner</a:t>
            </a:r>
            <a:endParaRPr lang="en-US" sz="2000" dirty="0"/>
          </a:p>
          <a:p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2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8351729" cy="50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Obtaining few percent improvement in RMSE on Netflix’s dataset requires </a:t>
            </a:r>
            <a:r>
              <a:rPr lang="en-US" b="1" dirty="0"/>
              <a:t>many algorithms </a:t>
            </a:r>
            <a:r>
              <a:rPr lang="en-US" dirty="0"/>
              <a:t>blended together and </a:t>
            </a:r>
            <a:r>
              <a:rPr lang="en-US" b="1" dirty="0"/>
              <a:t>thousands of model parameters</a:t>
            </a:r>
            <a:r>
              <a:rPr lang="en-US" dirty="0"/>
              <a:t> tuned just right </a:t>
            </a:r>
          </a:p>
          <a:p>
            <a:r>
              <a:rPr lang="en-US" dirty="0"/>
              <a:t>Two of the first steps</a:t>
            </a:r>
          </a:p>
          <a:p>
            <a:pPr lvl="1"/>
            <a:r>
              <a:rPr lang="en-US" sz="2000" b="1" dirty="0"/>
              <a:t>baseline predictor </a:t>
            </a:r>
          </a:p>
          <a:p>
            <a:pPr lvl="1"/>
            <a:r>
              <a:rPr lang="en-US" sz="2000" b="1" dirty="0"/>
              <a:t>neighborhood model </a:t>
            </a:r>
          </a:p>
          <a:p>
            <a:r>
              <a:rPr lang="en-US" dirty="0"/>
              <a:t>Key idea: to leverage information </a:t>
            </a:r>
            <a:r>
              <a:rPr lang="en-US" b="1" dirty="0"/>
              <a:t>from within the “crowd” of data </a:t>
            </a:r>
            <a:r>
              <a:rPr lang="en-US" dirty="0"/>
              <a:t>we already have to </a:t>
            </a:r>
            <a:r>
              <a:rPr lang="en-US" b="1" dirty="0"/>
              <a:t>infer</a:t>
            </a:r>
            <a:r>
              <a:rPr lang="en-US" dirty="0"/>
              <a:t> user preferences and movie characteristics for making predictions 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Entries that are </a:t>
            </a:r>
            <a:r>
              <a:rPr lang="en-US" sz="2000" u="sng" dirty="0"/>
              <a:t>neither </a:t>
            </a:r>
            <a:r>
              <a:rPr lang="en-US" sz="2000" b="1" u="sng" dirty="0">
                <a:solidFill>
                  <a:srgbClr val="00B0F0"/>
                </a:solidFill>
              </a:rPr>
              <a:t>blue</a:t>
            </a:r>
            <a:r>
              <a:rPr lang="en-US" sz="2000" u="sng" dirty="0">
                <a:solidFill>
                  <a:srgbClr val="00B0F0"/>
                </a:solidFill>
              </a:rPr>
              <a:t> </a:t>
            </a:r>
            <a:r>
              <a:rPr lang="en-US" sz="2000" u="sng" dirty="0"/>
              <a:t>nor </a:t>
            </a:r>
            <a:r>
              <a:rPr lang="en-US" sz="2000" b="1" u="sng" dirty="0">
                <a:solidFill>
                  <a:srgbClr val="C00000"/>
                </a:solidFill>
              </a:rPr>
              <a:t>?</a:t>
            </a:r>
            <a:r>
              <a:rPr lang="en-US" sz="2000" dirty="0"/>
              <a:t> will be used as </a:t>
            </a:r>
            <a:r>
              <a:rPr lang="en-US" sz="2000" b="1" dirty="0"/>
              <a:t>training data</a:t>
            </a:r>
            <a:r>
              <a:rPr lang="en-US" sz="2000" dirty="0"/>
              <a:t> to base </a:t>
            </a:r>
            <a:r>
              <a:rPr lang="en-US" sz="2000" b="1" dirty="0"/>
              <a:t>predictor</a:t>
            </a:r>
            <a:r>
              <a:rPr lang="en-US" sz="2000" dirty="0"/>
              <a:t> on</a:t>
            </a:r>
          </a:p>
          <a:p>
            <a:r>
              <a:rPr lang="en-US" sz="2000" dirty="0"/>
              <a:t>Five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b="1" dirty="0">
                <a:solidFill>
                  <a:srgbClr val="00B0F0"/>
                </a:solidFill>
              </a:rPr>
              <a:t>blue</a:t>
            </a:r>
            <a:r>
              <a:rPr lang="en-US" sz="2000" dirty="0"/>
              <a:t> entries are </a:t>
            </a:r>
            <a:r>
              <a:rPr lang="en-US" sz="2000" b="1" dirty="0"/>
              <a:t>test data </a:t>
            </a:r>
            <a:r>
              <a:rPr lang="en-US" sz="2000" dirty="0"/>
              <a:t>for </a:t>
            </a:r>
            <a:r>
              <a:rPr lang="en-US" sz="2000" b="1" dirty="0"/>
              <a:t>evaluation</a:t>
            </a:r>
          </a:p>
          <a:p>
            <a:r>
              <a:rPr lang="en-US" sz="2000" dirty="0"/>
              <a:t>Five </a:t>
            </a:r>
            <a:r>
              <a:rPr lang="en-US" sz="2000" b="1" dirty="0">
                <a:solidFill>
                  <a:srgbClr val="C00000"/>
                </a:solidFill>
              </a:rPr>
              <a:t>?</a:t>
            </a:r>
            <a:r>
              <a:rPr lang="en-US" sz="2000" dirty="0"/>
              <a:t> are final outputs for the system to predict in the end </a:t>
            </a:r>
          </a:p>
          <a:p>
            <a:r>
              <a:rPr lang="en-US" sz="2000" dirty="0"/>
              <a:t>In this example, 83% of table entries were filled vs. Netflix has only </a:t>
            </a:r>
            <a:r>
              <a:rPr lang="en-US" sz="2000" b="1" dirty="0"/>
              <a:t>fractions of 1% </a:t>
            </a:r>
            <a:r>
              <a:rPr lang="en-US" sz="2000" dirty="0"/>
              <a:t>of all possible ratings 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52800"/>
            <a:ext cx="2781300" cy="3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3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26" y="1594764"/>
            <a:ext cx="8229600" cy="4525963"/>
          </a:xfrm>
        </p:spPr>
        <p:txBody>
          <a:bodyPr/>
          <a:lstStyle/>
          <a:p>
            <a:r>
              <a:rPr lang="en-US" dirty="0"/>
              <a:t>What will be a naïve predictor?</a:t>
            </a:r>
          </a:p>
          <a:p>
            <a:endParaRPr lang="en-US" dirty="0"/>
          </a:p>
          <a:p>
            <a:r>
              <a:rPr lang="en-US" b="1" dirty="0"/>
              <a:t>Average</a:t>
            </a:r>
            <a:r>
              <a:rPr lang="en-US" dirty="0"/>
              <a:t> all entries in </a:t>
            </a:r>
            <a:r>
              <a:rPr lang="en-US" b="1" dirty="0"/>
              <a:t>training set </a:t>
            </a:r>
            <a:r>
              <a:rPr lang="en-US" dirty="0"/>
              <a:t>and attribute </a:t>
            </a:r>
            <a:r>
              <a:rPr lang="en-US" b="1" dirty="0"/>
              <a:t>this average</a:t>
            </a:r>
            <a:r>
              <a:rPr lang="en-US" dirty="0"/>
              <a:t> to all unknown entries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96" y="2910364"/>
            <a:ext cx="3848206" cy="521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05" y="3472490"/>
            <a:ext cx="4876800" cy="254260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3347" y="4505711"/>
            <a:ext cx="2625854" cy="1666230"/>
            <a:chOff x="-3908" y="3352800"/>
            <a:chExt cx="2625854" cy="1666230"/>
          </a:xfrm>
        </p:grpSpPr>
        <p:sp>
          <p:nvSpPr>
            <p:cNvPr id="9" name="TextBox 8"/>
            <p:cNvSpPr txBox="1"/>
            <p:nvPr/>
          </p:nvSpPr>
          <p:spPr>
            <a:xfrm>
              <a:off x="-3908" y="3493849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raw rating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524000" y="3352800"/>
              <a:ext cx="3810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830970" y="3709989"/>
              <a:ext cx="790976" cy="13090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117016" y="4486874"/>
            <a:ext cx="4936970" cy="1641044"/>
            <a:chOff x="3120326" y="3383513"/>
            <a:chExt cx="4936970" cy="1641044"/>
          </a:xfrm>
        </p:grpSpPr>
        <p:sp>
          <p:nvSpPr>
            <p:cNvPr id="11" name="TextBox 10"/>
            <p:cNvSpPr txBox="1"/>
            <p:nvPr/>
          </p:nvSpPr>
          <p:spPr>
            <a:xfrm>
              <a:off x="6107723" y="3488414"/>
              <a:ext cx="1949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predicted rating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267200" y="3383513"/>
              <a:ext cx="457200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3120326" y="3684803"/>
              <a:ext cx="1219200" cy="13397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4726" y="6225811"/>
            <a:ext cx="236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MSE (of </a:t>
            </a:r>
            <a:r>
              <a:rPr lang="en-US" b="1" dirty="0"/>
              <a:t>test set</a:t>
            </a:r>
            <a:r>
              <a:rPr lang="en-US" dirty="0"/>
              <a:t>) =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09067" y="6135108"/>
            <a:ext cx="5908398" cy="562463"/>
            <a:chOff x="2509067" y="6135108"/>
            <a:chExt cx="5908398" cy="5624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9067" y="6135108"/>
              <a:ext cx="5197934" cy="5624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02818" y="6225811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= 1.05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515" y="138597"/>
            <a:ext cx="1890941" cy="23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531"/>
            <a:ext cx="8229600" cy="2971800"/>
          </a:xfrm>
        </p:spPr>
        <p:txBody>
          <a:bodyPr/>
          <a:lstStyle/>
          <a:p>
            <a:r>
              <a:rPr lang="en-US" sz="2000" dirty="0"/>
              <a:t>Relying on average overall rating in Netflix’s dataset is rather </a:t>
            </a:r>
            <a:r>
              <a:rPr lang="en-US" sz="2000" b="1" dirty="0"/>
              <a:t>naïve</a:t>
            </a:r>
            <a:r>
              <a:rPr lang="en-US" sz="2000" dirty="0"/>
              <a:t> - it is like using the same average customer review for </a:t>
            </a:r>
            <a:r>
              <a:rPr lang="en-US" sz="2000" b="1" dirty="0"/>
              <a:t>every product on Amazon</a:t>
            </a:r>
          </a:p>
          <a:p>
            <a:r>
              <a:rPr lang="en-US" sz="2000" dirty="0"/>
              <a:t>What did we learn from last chapter on Amazon?</a:t>
            </a:r>
          </a:p>
          <a:p>
            <a:pPr lvl="1"/>
            <a:r>
              <a:rPr lang="en-US" sz="1800" dirty="0"/>
              <a:t>some reviewers tend to be easier/harsher critics</a:t>
            </a:r>
          </a:p>
          <a:p>
            <a:pPr lvl="1"/>
            <a:r>
              <a:rPr lang="en-US" sz="1800" dirty="0"/>
              <a:t>some movies are naturally better/worse than others </a:t>
            </a:r>
          </a:p>
          <a:p>
            <a:r>
              <a:rPr lang="en-US" sz="2000" dirty="0"/>
              <a:t>D gave (his highest) 3 to III, which received 4 and 5 from others; gave two 2s; the only person gave 1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harsh critic</a:t>
            </a:r>
          </a:p>
          <a:p>
            <a:pPr lvl="1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939883"/>
            <a:ext cx="3774831" cy="3245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63331"/>
            <a:ext cx="5257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How about movie II (from D)?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the value we predict for D’s rating of movie II should reflect this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How about movie III from others?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received 4 and 5 (except from D) </a:t>
            </a:r>
            <a:r>
              <a:rPr lang="en-US" b="1" dirty="0"/>
              <a:t>→ expect more likely to be well received by those who haven’t rated it yet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810250" y="5486400"/>
            <a:ext cx="333375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BD97D-4392-D447-9BA0-C8D5CD270E2A}"/>
              </a:ext>
            </a:extLst>
          </p:cNvPr>
          <p:cNvSpPr txBox="1"/>
          <p:nvPr/>
        </p:nvSpPr>
        <p:spPr>
          <a:xfrm>
            <a:off x="7004832" y="2421776"/>
            <a:ext cx="2116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do we learn?</a:t>
            </a:r>
          </a:p>
        </p:txBody>
      </p:sp>
    </p:spTree>
    <p:extLst>
      <p:ext uri="{BB962C8B-B14F-4D97-AF65-F5344CB8AC3E}">
        <p14:creationId xmlns:p14="http://schemas.microsoft.com/office/powerpoint/2010/main" val="8368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799"/>
          </a:xfrm>
        </p:spPr>
        <p:txBody>
          <a:bodyPr/>
          <a:lstStyle/>
          <a:p>
            <a:r>
              <a:rPr lang="en-US" sz="2200" b="1" dirty="0"/>
              <a:t>Each user</a:t>
            </a:r>
            <a:r>
              <a:rPr lang="en-US" sz="2200" dirty="0"/>
              <a:t> and </a:t>
            </a:r>
            <a:r>
              <a:rPr lang="en-US" sz="2200" b="1" dirty="0"/>
              <a:t>each</a:t>
            </a:r>
            <a:r>
              <a:rPr lang="en-US" sz="2200" dirty="0"/>
              <a:t> </a:t>
            </a:r>
            <a:r>
              <a:rPr lang="en-US" sz="2200" b="1" dirty="0"/>
              <a:t>movie</a:t>
            </a:r>
            <a:r>
              <a:rPr lang="en-US" sz="2200" dirty="0"/>
              <a:t> has its own </a:t>
            </a:r>
            <a:r>
              <a:rPr lang="en-US" sz="2200" b="1" dirty="0">
                <a:solidFill>
                  <a:srgbClr val="0000FF"/>
                </a:solidFill>
              </a:rPr>
              <a:t>rating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FF"/>
                </a:solidFill>
              </a:rPr>
              <a:t>bias </a:t>
            </a:r>
          </a:p>
          <a:p>
            <a:r>
              <a:rPr lang="en-US" sz="2200" dirty="0"/>
              <a:t>Baseline predictor </a:t>
            </a:r>
            <a:r>
              <a:rPr lang="en-US" sz="2200" dirty="0" err="1"/>
              <a:t>aruges</a:t>
            </a:r>
            <a:r>
              <a:rPr lang="en-US" sz="2200" dirty="0"/>
              <a:t> that rating for a specific user-movie pair will </a:t>
            </a:r>
            <a:r>
              <a:rPr lang="en-US" sz="2200" b="1" dirty="0"/>
              <a:t>be offset </a:t>
            </a:r>
            <a:r>
              <a:rPr lang="en-US" sz="2200" dirty="0"/>
              <a:t>from overall average by corresponding </a:t>
            </a:r>
            <a:r>
              <a:rPr lang="en-US" sz="2200" b="1" dirty="0">
                <a:solidFill>
                  <a:srgbClr val="0000FF"/>
                </a:solidFill>
              </a:rPr>
              <a:t>biases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as</a:t>
            </a:r>
          </a:p>
          <a:p>
            <a:r>
              <a:rPr lang="en-US" sz="2200" b="1" dirty="0"/>
              <a:t>Biases</a:t>
            </a:r>
            <a:r>
              <a:rPr lang="en-US" sz="2200" dirty="0"/>
              <a:t> are determined by </a:t>
            </a:r>
            <a:r>
              <a:rPr lang="en-US" sz="2200" b="1" dirty="0">
                <a:solidFill>
                  <a:srgbClr val="0000FF"/>
                </a:solidFill>
              </a:rPr>
              <a:t>user-movie interactions</a:t>
            </a:r>
          </a:p>
          <a:p>
            <a:pPr lvl="1"/>
            <a:r>
              <a:rPr lang="en-US" sz="2000" dirty="0"/>
              <a:t>how a given user rated movies</a:t>
            </a:r>
          </a:p>
          <a:p>
            <a:pPr lvl="1"/>
            <a:r>
              <a:rPr lang="en-US" sz="2000" dirty="0"/>
              <a:t>how a given movie was rated by users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743200"/>
            <a:ext cx="4800600" cy="324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968" y="3493328"/>
            <a:ext cx="2653662" cy="22815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92622" y="4516017"/>
            <a:ext cx="2730007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449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2418" y="4373562"/>
            <a:ext cx="60949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Intuitive approach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for a user</a:t>
            </a:r>
            <a:r>
              <a:rPr lang="en-US" dirty="0"/>
              <a:t>, say D, find </a:t>
            </a:r>
            <a:r>
              <a:rPr lang="en-US" b="1" dirty="0">
                <a:solidFill>
                  <a:srgbClr val="0000FF"/>
                </a:solidFill>
              </a:rPr>
              <a:t>his</a:t>
            </a:r>
            <a:r>
              <a:rPr lang="en-US" dirty="0"/>
              <a:t> average rating </a:t>
            </a:r>
            <a:r>
              <a:rPr lang="en-US" b="1" dirty="0"/>
              <a:t>across all movies he critiqued </a:t>
            </a:r>
            <a:r>
              <a:rPr lang="en-US" dirty="0"/>
              <a:t>(in training data), and compare this to overall average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if </a:t>
            </a:r>
            <a:r>
              <a:rPr lang="en-US" b="1" dirty="0">
                <a:solidFill>
                  <a:srgbClr val="0000FF"/>
                </a:solidFill>
              </a:rPr>
              <a:t>higher</a:t>
            </a:r>
            <a:r>
              <a:rPr lang="en-US" dirty="0"/>
              <a:t>, </a:t>
            </a:r>
            <a:r>
              <a:rPr lang="en-US" b="1" dirty="0">
                <a:solidFill>
                  <a:srgbClr val="0000FF"/>
                </a:solidFill>
              </a:rPr>
              <a:t>lenient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relative to whole dataset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if </a:t>
            </a:r>
            <a:r>
              <a:rPr lang="en-US" b="1" dirty="0">
                <a:solidFill>
                  <a:srgbClr val="0000FF"/>
                </a:solidFill>
              </a:rPr>
              <a:t>lower</a:t>
            </a:r>
            <a:r>
              <a:rPr lang="en-US" dirty="0"/>
              <a:t>, </a:t>
            </a:r>
            <a:r>
              <a:rPr lang="en-US" b="1" dirty="0">
                <a:solidFill>
                  <a:srgbClr val="0000FF"/>
                </a:solidFill>
              </a:rPr>
              <a:t>critical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relative to whole dataset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for a movie</a:t>
            </a:r>
            <a:r>
              <a:rPr lang="en-US" dirty="0"/>
              <a:t>, find its average </a:t>
            </a:r>
            <a:r>
              <a:rPr lang="en-US" b="1" dirty="0"/>
              <a:t>over all users that critiqued it</a:t>
            </a:r>
            <a:r>
              <a:rPr lang="en-US" dirty="0"/>
              <a:t>, and compare that to average </a:t>
            </a:r>
          </a:p>
        </p:txBody>
      </p:sp>
      <p:sp>
        <p:nvSpPr>
          <p:cNvPr id="11" name="Rounded Rectangle 10"/>
          <p:cNvSpPr/>
          <p:nvPr/>
        </p:nvSpPr>
        <p:spPr>
          <a:xfrm rot="16200000">
            <a:off x="6479249" y="4329279"/>
            <a:ext cx="2281502" cy="609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38600" y="2667000"/>
            <a:ext cx="4984029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For “harsh” User D, 4 ratings in training data: 2, 3, 1, and 2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“good” movie III, 4 ratings: 4, 5, 3, and 5 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183" y="2019660"/>
            <a:ext cx="4334217" cy="592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83" y="3070482"/>
            <a:ext cx="4181817" cy="590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09564"/>
            <a:ext cx="6988122" cy="4737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0" y="4114800"/>
            <a:ext cx="8839487" cy="2730501"/>
            <a:chOff x="228600" y="4114800"/>
            <a:chExt cx="8839487" cy="27305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3639" y="4114800"/>
              <a:ext cx="5624448" cy="26043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" y="4156731"/>
              <a:ext cx="3127131" cy="268857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467600" y="5486400"/>
              <a:ext cx="6858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09600" y="3609564"/>
            <a:ext cx="7086600" cy="4737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1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From </a:t>
            </a:r>
            <a:r>
              <a:rPr lang="en-US" sz="2100" b="1" dirty="0"/>
              <a:t>opinion aggregation </a:t>
            </a:r>
            <a:r>
              <a:rPr lang="en-US" sz="2100" dirty="0"/>
              <a:t>to </a:t>
            </a:r>
            <a:r>
              <a:rPr lang="en-US" sz="2100" b="1" dirty="0"/>
              <a:t>recommendation</a:t>
            </a:r>
          </a:p>
          <a:p>
            <a:pPr lvl="1"/>
            <a:r>
              <a:rPr lang="en-US" sz="2000" dirty="0"/>
              <a:t>use existing knowledge about product </a:t>
            </a:r>
            <a:r>
              <a:rPr lang="en-US" sz="2000" b="1" dirty="0">
                <a:solidFill>
                  <a:srgbClr val="0000FF"/>
                </a:solidFill>
              </a:rPr>
              <a:t>ratings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advise customers on what to consume next </a:t>
            </a:r>
          </a:p>
          <a:p>
            <a:r>
              <a:rPr lang="en-US" sz="2100" b="1" dirty="0">
                <a:solidFill>
                  <a:srgbClr val="0000FF"/>
                </a:solidFill>
              </a:rPr>
              <a:t>How does Netflix determine which movies (</a:t>
            </a:r>
            <a:r>
              <a:rPr lang="en-US" sz="2100" b="1" dirty="0">
                <a:solidFill>
                  <a:srgbClr val="FF0000"/>
                </a:solidFill>
              </a:rPr>
              <a:t>it thinks</a:t>
            </a:r>
            <a:r>
              <a:rPr lang="en-US" sz="2100" b="1" dirty="0">
                <a:solidFill>
                  <a:srgbClr val="0000FF"/>
                </a:solidFill>
              </a:rPr>
              <a:t>) you, personally, will be most interested in watching? </a:t>
            </a:r>
            <a:endParaRPr lang="en-US" sz="2100" dirty="0"/>
          </a:p>
          <a:p>
            <a:r>
              <a:rPr lang="en-US" sz="2100" dirty="0"/>
              <a:t>Netflix subscribers are at </a:t>
            </a:r>
            <a:r>
              <a:rPr lang="en-US" sz="2100" b="1" dirty="0"/>
              <a:t>receiving end </a:t>
            </a:r>
            <a:r>
              <a:rPr lang="en-US" sz="2100" dirty="0"/>
              <a:t>of its movie recommendations </a:t>
            </a:r>
          </a:p>
          <a:p>
            <a:r>
              <a:rPr lang="en-US" sz="2100" b="1" dirty="0"/>
              <a:t>Making recommendations </a:t>
            </a:r>
            <a:r>
              <a:rPr lang="en-US" sz="2100" dirty="0"/>
              <a:t>requires Netflix to make </a:t>
            </a:r>
            <a:r>
              <a:rPr lang="en-US" sz="2100" b="1" dirty="0">
                <a:solidFill>
                  <a:srgbClr val="0000FF"/>
                </a:solidFill>
              </a:rPr>
              <a:t>predictions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r>
              <a:rPr lang="en-US" sz="2100" dirty="0"/>
              <a:t>of movie ratings </a:t>
            </a:r>
            <a:r>
              <a:rPr lang="en-US" sz="2100" b="1" dirty="0"/>
              <a:t>they don’t have </a:t>
            </a:r>
            <a:r>
              <a:rPr lang="en-US" sz="2100" dirty="0"/>
              <a:t>(</a:t>
            </a:r>
            <a:r>
              <a:rPr lang="en-US" sz="2100" b="1" dirty="0">
                <a:solidFill>
                  <a:srgbClr val="0000FF"/>
                </a:solidFill>
              </a:rPr>
              <a:t>from you</a:t>
            </a:r>
            <a:r>
              <a:rPr lang="en-US" sz="2100" dirty="0"/>
              <a:t>) by leveraging the data they do have about </a:t>
            </a:r>
            <a:r>
              <a:rPr lang="en-US" sz="2100" b="1" dirty="0">
                <a:solidFill>
                  <a:srgbClr val="0000FF"/>
                </a:solidFill>
              </a:rPr>
              <a:t>user’s (including your) preferences</a:t>
            </a:r>
          </a:p>
          <a:p>
            <a:pPr lvl="1"/>
            <a:r>
              <a:rPr lang="en-US" sz="2000" dirty="0"/>
              <a:t>Netflix does this by assuming and leveraging </a:t>
            </a:r>
            <a:r>
              <a:rPr lang="en-US" sz="2000" b="1" dirty="0"/>
              <a:t>the wisdom of crowds </a:t>
            </a:r>
          </a:p>
          <a:p>
            <a:pPr lvl="1"/>
            <a:r>
              <a:rPr lang="en-US" sz="2000" dirty="0"/>
              <a:t>the more ratings they have to start with, the better they can expect their predictions will be </a:t>
            </a:r>
          </a:p>
          <a:p>
            <a:pPr lvl="1"/>
            <a:endParaRPr lang="en-US" dirty="0"/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User A, Movie II?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None of predictions go below 1 or go above 5 </a:t>
            </a:r>
          </a:p>
          <a:p>
            <a:r>
              <a:rPr lang="de-DE" sz="2000" dirty="0"/>
              <a:t>User E, Movie III, 3.5 + 0.83 + 0.75 = 5.</a:t>
            </a:r>
            <a:r>
              <a:rPr lang="de-DE" sz="2000" b="1" dirty="0"/>
              <a:t>08</a:t>
            </a:r>
            <a:r>
              <a:rPr lang="de-DE" sz="2000" dirty="0"/>
              <a:t> ?</a:t>
            </a:r>
          </a:p>
          <a:p>
            <a:pPr lvl="1"/>
            <a:r>
              <a:rPr lang="de-DE" sz="1800" dirty="0" err="1"/>
              <a:t>actual</a:t>
            </a:r>
            <a:r>
              <a:rPr lang="de-DE" sz="1800" dirty="0"/>
              <a:t> </a:t>
            </a:r>
            <a:r>
              <a:rPr lang="de-DE" sz="1800" dirty="0" err="1"/>
              <a:t>ratings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bounded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1 </a:t>
            </a:r>
            <a:r>
              <a:rPr lang="de-DE" sz="1800" dirty="0" err="1"/>
              <a:t>and</a:t>
            </a:r>
            <a:r>
              <a:rPr lang="de-DE" sz="1800" dirty="0"/>
              <a:t> 5</a:t>
            </a:r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88613" y="2195620"/>
            <a:ext cx="8979474" cy="2852353"/>
            <a:chOff x="88613" y="2195620"/>
            <a:chExt cx="8979474" cy="2852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3639" y="2319639"/>
              <a:ext cx="5624448" cy="26043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13" y="2195620"/>
              <a:ext cx="3317631" cy="285235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31" y="1866985"/>
            <a:ext cx="5981556" cy="4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14628"/>
            <a:ext cx="5624448" cy="2604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33372"/>
            <a:ext cx="6792746" cy="1686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60" y="4433372"/>
            <a:ext cx="232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MSE of </a:t>
            </a:r>
            <a:r>
              <a:rPr lang="en-US" b="1" dirty="0">
                <a:solidFill>
                  <a:srgbClr val="0000FF"/>
                </a:solidFill>
              </a:rPr>
              <a:t>test set </a:t>
            </a:r>
            <a:r>
              <a:rPr lang="en-US" dirty="0"/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248400"/>
            <a:ext cx="693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Improvement from naïve predictor = (1.05 – 0.543)/1.05 = </a:t>
            </a:r>
            <a:r>
              <a:rPr lang="en-US" dirty="0">
                <a:solidFill>
                  <a:srgbClr val="FF0000"/>
                </a:solidFill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824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from “Neighbors”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200" b="1" dirty="0"/>
              <a:t>User-movie interaction</a:t>
            </a:r>
            <a:r>
              <a:rPr lang="en-US" sz="2200" dirty="0"/>
              <a:t>: average along </a:t>
            </a:r>
            <a:r>
              <a:rPr lang="en-US" sz="2200" b="1" dirty="0"/>
              <a:t>single</a:t>
            </a:r>
            <a:r>
              <a:rPr lang="en-US" sz="2200" dirty="0"/>
              <a:t> </a:t>
            </a:r>
            <a:r>
              <a:rPr lang="en-US" sz="2200" b="1" dirty="0"/>
              <a:t>row</a:t>
            </a:r>
            <a:r>
              <a:rPr lang="en-US" sz="2200" dirty="0"/>
              <a:t> or </a:t>
            </a:r>
            <a:r>
              <a:rPr lang="en-US" sz="2200" b="1" dirty="0"/>
              <a:t>single</a:t>
            </a:r>
            <a:r>
              <a:rPr lang="en-US" sz="2200" dirty="0"/>
              <a:t> </a:t>
            </a:r>
            <a:r>
              <a:rPr lang="en-US" sz="2200" b="1" dirty="0"/>
              <a:t>column</a:t>
            </a:r>
          </a:p>
          <a:p>
            <a:endParaRPr lang="en-US" sz="2200" dirty="0"/>
          </a:p>
          <a:p>
            <a:r>
              <a:rPr lang="en-US" sz="2200" dirty="0"/>
              <a:t>How can you do better?</a:t>
            </a:r>
          </a:p>
          <a:p>
            <a:r>
              <a:rPr lang="en-US" sz="2200" dirty="0"/>
              <a:t>Crowds are my </a:t>
            </a:r>
            <a:r>
              <a:rPr lang="en-US" sz="2200" b="1" dirty="0">
                <a:solidFill>
                  <a:srgbClr val="0000FF"/>
                </a:solidFill>
              </a:rPr>
              <a:t>neighbors</a:t>
            </a:r>
            <a:r>
              <a:rPr lang="en-US" sz="2200" dirty="0"/>
              <a:t>!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Similarities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b="1" dirty="0"/>
              <a:t>between</a:t>
            </a:r>
            <a:r>
              <a:rPr lang="en-US" sz="2200" dirty="0"/>
              <a:t> movies and </a:t>
            </a:r>
            <a:r>
              <a:rPr lang="en-US" sz="2200" b="1" dirty="0"/>
              <a:t>between</a:t>
            </a:r>
            <a:r>
              <a:rPr lang="en-US" sz="2200" dirty="0"/>
              <a:t> users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Neighborhood model</a:t>
            </a:r>
          </a:p>
          <a:p>
            <a:pPr lvl="1"/>
            <a:r>
              <a:rPr lang="en-US" sz="2000" dirty="0"/>
              <a:t>two users are “neighbors” if they share particularly similar (or dissimilar) opinions about movies</a:t>
            </a:r>
          </a:p>
          <a:p>
            <a:pPr lvl="1"/>
            <a:r>
              <a:rPr lang="en-US" sz="2000" dirty="0"/>
              <a:t>two movies “neighbors” if they are rated particularly similar (or dissimilar) by users 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one kind of </a:t>
            </a:r>
            <a:r>
              <a:rPr lang="en-US" sz="2000" b="1" dirty="0">
                <a:solidFill>
                  <a:srgbClr val="FF0000"/>
                </a:solidFill>
              </a:rPr>
              <a:t>collaborative filtering</a:t>
            </a:r>
            <a:r>
              <a:rPr lang="en-US" sz="2000" b="1" dirty="0">
                <a:solidFill>
                  <a:srgbClr val="0000FF"/>
                </a:solidFill>
              </a:rPr>
              <a:t> method – filter dataset for patterns by looking at how “entities” collaborate (how they rate or are rated)</a:t>
            </a:r>
            <a:endParaRPr lang="en-US" sz="2000" dirty="0"/>
          </a:p>
          <a:p>
            <a:pPr lvl="1"/>
            <a:endParaRPr lang="en-US" sz="18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406" y="2057400"/>
            <a:ext cx="18612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and Dissimilarity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Anna and Ben are </a:t>
            </a:r>
            <a:r>
              <a:rPr lang="en-US" sz="2000" b="1" dirty="0">
                <a:solidFill>
                  <a:srgbClr val="0000FF"/>
                </a:solidFill>
              </a:rPr>
              <a:t>positively correlated </a:t>
            </a:r>
            <a:r>
              <a:rPr lang="en-US" sz="2000" dirty="0"/>
              <a:t>(similar preferences)</a:t>
            </a:r>
          </a:p>
          <a:p>
            <a:pPr lvl="1"/>
            <a:r>
              <a:rPr lang="en-US" sz="1800" dirty="0"/>
              <a:t>if we know Anna likes “Jurassic Park,” we would expect Ben to like it, too</a:t>
            </a:r>
          </a:p>
          <a:p>
            <a:pPr lvl="1"/>
            <a:r>
              <a:rPr lang="en-US" sz="1800" dirty="0"/>
              <a:t>if we know Anna does </a:t>
            </a:r>
            <a:r>
              <a:rPr lang="en-US" sz="1800" b="1" dirty="0"/>
              <a:t>not</a:t>
            </a:r>
            <a:r>
              <a:rPr lang="en-US" sz="1800" dirty="0"/>
              <a:t> like it, we would expect Ben </a:t>
            </a:r>
            <a:r>
              <a:rPr lang="en-US" sz="1800" b="1" dirty="0"/>
              <a:t>not</a:t>
            </a:r>
            <a:r>
              <a:rPr lang="en-US" sz="1800" dirty="0"/>
              <a:t> to like it either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Negatively correlated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if Ben did not like first two movies, but liked second two</a:t>
            </a:r>
          </a:p>
          <a:p>
            <a:pPr lvl="1"/>
            <a:r>
              <a:rPr lang="en-US" sz="1800" dirty="0"/>
              <a:t>if Anna likes “Jurassic Park,” we would expect Ben </a:t>
            </a:r>
            <a:r>
              <a:rPr lang="en-US" sz="1800" b="1" dirty="0"/>
              <a:t>not</a:t>
            </a:r>
            <a:r>
              <a:rPr lang="en-US" sz="1800" dirty="0"/>
              <a:t> to like it, and vice versa 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Similarity/dissimilarity between users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64888"/>
            <a:ext cx="5940714" cy="1562100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16200000" flipV="1">
            <a:off x="5829300" y="1257300"/>
            <a:ext cx="304800" cy="38862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1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and Dissimilarity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659573"/>
              </p:ext>
            </p:extLst>
          </p:nvPr>
        </p:nvGraphicFramePr>
        <p:xfrm>
          <a:off x="3657600" y="1526078"/>
          <a:ext cx="3886200" cy="2151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1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Will </a:t>
                      </a:r>
                    </a:p>
                    <a:p>
                      <a:r>
                        <a:rPr lang="en-US" dirty="0"/>
                        <a:t>Hunting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Beautiful Mind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556" y="3811456"/>
            <a:ext cx="3373244" cy="2975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1072" y="2204636"/>
            <a:ext cx="874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8505" y="2557091"/>
            <a:ext cx="874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5908" y="2589367"/>
            <a:ext cx="49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68475" y="2174644"/>
            <a:ext cx="49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5908" y="295721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7389" y="2957219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👎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3352800" y="2204636"/>
            <a:ext cx="260869" cy="110463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28505" y="3322263"/>
            <a:ext cx="49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171" y="2449369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Movies are </a:t>
            </a:r>
            <a:r>
              <a:rPr lang="en-US" sz="2000" b="1" dirty="0">
                <a:solidFill>
                  <a:srgbClr val="0000FF"/>
                </a:solidFill>
              </a:rPr>
              <a:t>positively</a:t>
            </a:r>
            <a:r>
              <a:rPr lang="en-US" sz="2000" b="1" dirty="0"/>
              <a:t> correlated</a:t>
            </a:r>
          </a:p>
          <a:p>
            <a:r>
              <a:rPr lang="en-US" sz="2000" b="1" dirty="0"/>
              <a:t>→ 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  <a:r>
              <a:rPr lang="en-US" sz="2000" b="1" dirty="0"/>
              <a:t> 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7080" y="3061609"/>
            <a:ext cx="49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👍</a:t>
            </a:r>
          </a:p>
        </p:txBody>
      </p:sp>
      <p:sp>
        <p:nvSpPr>
          <p:cNvPr id="19" name="Left Brace 18"/>
          <p:cNvSpPr/>
          <p:nvPr/>
        </p:nvSpPr>
        <p:spPr>
          <a:xfrm>
            <a:off x="4267201" y="4876800"/>
            <a:ext cx="277594" cy="13716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71601" y="5232737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Movies are </a:t>
            </a:r>
            <a:r>
              <a:rPr lang="en-US" sz="2000" b="1" dirty="0">
                <a:solidFill>
                  <a:srgbClr val="0000FF"/>
                </a:solidFill>
              </a:rPr>
              <a:t>negatively</a:t>
            </a:r>
            <a:r>
              <a:rPr lang="en-US" sz="2000" b="1" dirty="0"/>
              <a:t> correlated</a:t>
            </a:r>
          </a:p>
          <a:p>
            <a:r>
              <a:rPr lang="en-US" sz="2000" b="1" dirty="0"/>
              <a:t>→ 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  <a:r>
              <a:rPr lang="en-US" sz="2000" b="1" dirty="0"/>
              <a:t> =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584829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171" y="3461719"/>
            <a:ext cx="295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Other people’s opinions </a:t>
            </a:r>
            <a:r>
              <a:rPr lang="en-US" dirty="0"/>
              <a:t>indicated that these two movies are positively correlated</a:t>
            </a:r>
          </a:p>
        </p:txBody>
      </p:sp>
    </p:spTree>
    <p:extLst>
      <p:ext uri="{BB962C8B-B14F-4D97-AF65-F5344CB8AC3E}">
        <p14:creationId xmlns:p14="http://schemas.microsoft.com/office/powerpoint/2010/main" val="16972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Quantify Similarity?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</a:rPr>
              <a:t>Cosine similarity</a:t>
            </a:r>
            <a:r>
              <a:rPr lang="en-US" sz="2800" dirty="0"/>
              <a:t> to compute </a:t>
            </a:r>
            <a:r>
              <a:rPr lang="en-US" sz="2800" b="1" dirty="0"/>
              <a:t>movie-to-movie similarity</a:t>
            </a:r>
          </a:p>
          <a:p>
            <a:endParaRPr lang="en-US" sz="2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90798"/>
            <a:ext cx="3657600" cy="3631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72514"/>
            <a:ext cx="2743200" cy="3067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97397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cos(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Angle</a:t>
            </a:r>
            <a:r>
              <a:rPr lang="en-US" sz="2000" dirty="0"/>
              <a:t>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581400" y="4406346"/>
            <a:ext cx="978408" cy="484632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04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2941" y="2057400"/>
            <a:ext cx="8690517" cy="2667000"/>
            <a:chOff x="812800" y="2057400"/>
            <a:chExt cx="6096000" cy="167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800" y="2273300"/>
              <a:ext cx="2921000" cy="1460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2057400"/>
              <a:ext cx="2946400" cy="16764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6258" cy="4525963"/>
          </a:xfrm>
        </p:spPr>
        <p:txBody>
          <a:bodyPr/>
          <a:lstStyle/>
          <a:p>
            <a:r>
              <a:rPr lang="en-US" sz="2000" b="1" dirty="0">
                <a:solidFill>
                  <a:srgbClr val="0000FF"/>
                </a:solidFill>
              </a:rPr>
              <a:t>Cosine similarity</a:t>
            </a:r>
            <a:r>
              <a:rPr lang="en-US" sz="2000" dirty="0"/>
              <a:t>: 4 possibilities of </a:t>
            </a:r>
            <a:r>
              <a:rPr lang="en-US" sz="2000" b="1" dirty="0"/>
              <a:t>angle</a:t>
            </a:r>
            <a:r>
              <a:rPr lang="en-US" sz="2000" dirty="0"/>
              <a:t> between </a:t>
            </a:r>
            <a:r>
              <a:rPr lang="en-US" sz="2000" b="1" dirty="0"/>
              <a:t>2 line segments</a:t>
            </a:r>
            <a:r>
              <a:rPr lang="en-US" sz="2000" dirty="0"/>
              <a:t>, I and II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Very </a:t>
            </a:r>
            <a:r>
              <a:rPr lang="en-US" sz="2000" b="1" dirty="0">
                <a:solidFill>
                  <a:srgbClr val="0000FF"/>
                </a:solidFill>
              </a:rPr>
              <a:t>small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angle (a): 2 line segments point in similar directions </a:t>
            </a:r>
            <a:r>
              <a:rPr lang="en-US" sz="2000" b="1" dirty="0"/>
              <a:t>→</a:t>
            </a:r>
            <a:r>
              <a:rPr lang="en-US" sz="2000" dirty="0"/>
              <a:t> strong </a:t>
            </a:r>
            <a:r>
              <a:rPr lang="en-US" sz="2000" b="1" dirty="0"/>
              <a:t>positive</a:t>
            </a:r>
            <a:r>
              <a:rPr lang="en-US" sz="2000" dirty="0"/>
              <a:t> correlation </a:t>
            </a:r>
          </a:p>
          <a:p>
            <a:r>
              <a:rPr lang="en-US" sz="2000" dirty="0"/>
              <a:t>Very </a:t>
            </a:r>
            <a:r>
              <a:rPr lang="en-US" sz="2000" b="1" dirty="0">
                <a:solidFill>
                  <a:srgbClr val="0000FF"/>
                </a:solidFill>
              </a:rPr>
              <a:t>large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angle (d): 2 line segments point in opposite directions </a:t>
            </a:r>
            <a:r>
              <a:rPr lang="en-US" sz="2000" b="1" dirty="0"/>
              <a:t>→</a:t>
            </a:r>
            <a:r>
              <a:rPr lang="en-US" sz="2000" dirty="0"/>
              <a:t> strong </a:t>
            </a:r>
            <a:r>
              <a:rPr lang="en-US" sz="2000" b="1" dirty="0"/>
              <a:t>negative</a:t>
            </a:r>
            <a:r>
              <a:rPr lang="en-US" sz="2000" dirty="0"/>
              <a:t> correlation </a:t>
            </a:r>
          </a:p>
          <a:p>
            <a:r>
              <a:rPr lang="en-US" sz="2000" dirty="0"/>
              <a:t>Angles of intermediate values (b)(c): segments are </a:t>
            </a:r>
            <a:r>
              <a:rPr lang="en-US" sz="2000" b="1" dirty="0"/>
              <a:t>not </a:t>
            </a:r>
            <a:r>
              <a:rPr lang="en-US" sz="2000" dirty="0"/>
              <a:t>correlated</a:t>
            </a:r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39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534400" cy="1858963"/>
          </a:xfrm>
        </p:spPr>
        <p:txBody>
          <a:bodyPr/>
          <a:lstStyle/>
          <a:p>
            <a:r>
              <a:rPr lang="en-US" sz="2000" dirty="0"/>
              <a:t>Two </a:t>
            </a:r>
            <a:r>
              <a:rPr lang="en-US" sz="2000" b="1" dirty="0"/>
              <a:t>line segments</a:t>
            </a:r>
            <a:r>
              <a:rPr lang="en-US" sz="2000" dirty="0"/>
              <a:t> represent two </a:t>
            </a:r>
            <a:r>
              <a:rPr lang="en-US" sz="2000" b="1" dirty="0"/>
              <a:t>movies</a:t>
            </a:r>
            <a:r>
              <a:rPr lang="en-US" sz="2000" dirty="0"/>
              <a:t> I and II (in </a:t>
            </a:r>
            <a:r>
              <a:rPr lang="en-US" sz="2000" b="1" dirty="0"/>
              <a:t>2-dimension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AI: indication of </a:t>
            </a:r>
            <a:r>
              <a:rPr lang="en-US" sz="1800" b="1" dirty="0"/>
              <a:t>rating </a:t>
            </a:r>
            <a:r>
              <a:rPr lang="en-US" sz="1800" dirty="0"/>
              <a:t>that User A gave to Movie I</a:t>
            </a:r>
          </a:p>
          <a:p>
            <a:pPr lvl="1"/>
            <a:r>
              <a:rPr lang="en-US" sz="1800" dirty="0"/>
              <a:t>BI: indication of </a:t>
            </a:r>
            <a:r>
              <a:rPr lang="en-US" sz="1800" b="1" dirty="0"/>
              <a:t>rating </a:t>
            </a:r>
            <a:r>
              <a:rPr lang="en-US" sz="1800" dirty="0"/>
              <a:t>that User B gave to Movie I</a:t>
            </a:r>
          </a:p>
          <a:p>
            <a:pPr lvl="1"/>
            <a:r>
              <a:rPr lang="en-US" sz="1800" dirty="0"/>
              <a:t>AII of A to II</a:t>
            </a:r>
          </a:p>
          <a:p>
            <a:pPr lvl="1"/>
            <a:r>
              <a:rPr lang="en-US" sz="1800" dirty="0"/>
              <a:t>BII of B to II 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rgbClr val="0000FF"/>
                </a:solidFill>
              </a:rPr>
              <a:t>smaller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the angle between two segments, the more </a:t>
            </a:r>
            <a:r>
              <a:rPr lang="en-US" sz="2000" b="1" dirty="0">
                <a:solidFill>
                  <a:srgbClr val="0000FF"/>
                </a:solidFill>
              </a:rPr>
              <a:t>similar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the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movies are, and the </a:t>
            </a:r>
            <a:r>
              <a:rPr lang="en-US" sz="2000" b="1" dirty="0">
                <a:solidFill>
                  <a:srgbClr val="FF0000"/>
                </a:solidFill>
              </a:rPr>
              <a:t>larger</a:t>
            </a:r>
            <a:r>
              <a:rPr lang="en-US" sz="2000" dirty="0"/>
              <a:t>, the more </a:t>
            </a:r>
            <a:r>
              <a:rPr lang="en-US" sz="2000" b="1" dirty="0">
                <a:solidFill>
                  <a:srgbClr val="FF0000"/>
                </a:solidFill>
              </a:rPr>
              <a:t>dissimilar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8683" y="1417638"/>
            <a:ext cx="8995317" cy="2704171"/>
            <a:chOff x="812800" y="2057400"/>
            <a:chExt cx="6096000" cy="167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800" y="2273300"/>
              <a:ext cx="2921000" cy="1460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2057400"/>
              <a:ext cx="2946400" cy="16764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43000" y="203736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(AI,BI)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405033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(AII,BII)</a:t>
            </a:r>
          </a:p>
        </p:txBody>
      </p:sp>
    </p:spTree>
    <p:extLst>
      <p:ext uri="{BB962C8B-B14F-4D97-AF65-F5344CB8AC3E}">
        <p14:creationId xmlns:p14="http://schemas.microsoft.com/office/powerpoint/2010/main" val="1782163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01280"/>
            <a:ext cx="8153400" cy="1858963"/>
          </a:xfrm>
        </p:spPr>
        <p:txBody>
          <a:bodyPr/>
          <a:lstStyle/>
          <a:p>
            <a:r>
              <a:rPr lang="en-US" sz="1800" dirty="0"/>
              <a:t>In (a), User A rated both I and II positively, as did User B                     </a:t>
            </a:r>
            <a:r>
              <a:rPr lang="en-US" sz="1800" b="1" dirty="0"/>
              <a:t>→ </a:t>
            </a:r>
            <a:r>
              <a:rPr lang="en-US" sz="1800" dirty="0"/>
              <a:t>strong similarity (</a:t>
            </a:r>
            <a:r>
              <a:rPr lang="en-US" sz="1800" b="1" dirty="0">
                <a:solidFill>
                  <a:srgbClr val="0000FF"/>
                </a:solidFill>
              </a:rPr>
              <a:t>positive correlation</a:t>
            </a:r>
            <a:r>
              <a:rPr lang="en-US" sz="1800" dirty="0"/>
              <a:t>) between two movies </a:t>
            </a:r>
          </a:p>
          <a:p>
            <a:r>
              <a:rPr lang="en-US" sz="1800" dirty="0"/>
              <a:t>In (d), User A rated Movie I positively and II negatively, and User B also rated them opposite to each other</a:t>
            </a:r>
            <a:r>
              <a:rPr lang="en-US" sz="1800" b="1" dirty="0"/>
              <a:t>                                         → </a:t>
            </a:r>
            <a:r>
              <a:rPr lang="en-US" sz="1800" dirty="0"/>
              <a:t>strong dissimilarity (</a:t>
            </a:r>
            <a:r>
              <a:rPr lang="en-US" sz="1800" b="1" dirty="0">
                <a:solidFill>
                  <a:srgbClr val="0000FF"/>
                </a:solidFill>
              </a:rPr>
              <a:t>negative correlation</a:t>
            </a:r>
            <a:r>
              <a:rPr lang="en-US" sz="1800" dirty="0"/>
              <a:t>) between two movies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pPr marL="457200" indent="-457200">
              <a:buFont typeface="+mj-lt"/>
              <a:buAutoNum type="alphaLcPeriod"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1295400"/>
            <a:ext cx="8461917" cy="2514600"/>
            <a:chOff x="812800" y="2057400"/>
            <a:chExt cx="6096000" cy="167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800" y="2273300"/>
              <a:ext cx="2921000" cy="1460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2057400"/>
              <a:ext cx="2946400" cy="1676400"/>
            </a:xfrm>
            <a:prstGeom prst="rect">
              <a:avLst/>
            </a:prstGeom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6956"/>
              </p:ext>
            </p:extLst>
          </p:nvPr>
        </p:nvGraphicFramePr>
        <p:xfrm>
          <a:off x="762000" y="5562600"/>
          <a:ext cx="3021205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4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0020"/>
              </p:ext>
            </p:extLst>
          </p:nvPr>
        </p:nvGraphicFramePr>
        <p:xfrm>
          <a:off x="4653118" y="5580915"/>
          <a:ext cx="3021205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4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(d)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Movie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   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319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en-US" sz="2200" b="1" dirty="0">
                <a:hlinkClick r:id="rId2"/>
              </a:rPr>
              <a:t>Cosine similarity</a:t>
            </a:r>
            <a:r>
              <a:rPr lang="en-US" sz="2200" b="1" dirty="0"/>
              <a:t>: given </a:t>
            </a:r>
            <a:r>
              <a:rPr lang="en-US" sz="2200" dirty="0"/>
              <a:t>segments A = (A</a:t>
            </a:r>
            <a:r>
              <a:rPr lang="en-US" sz="2200" i="1" baseline="-25000" dirty="0"/>
              <a:t>1</a:t>
            </a:r>
            <a:r>
              <a:rPr lang="en-US" sz="2200" dirty="0"/>
              <a:t>, A</a:t>
            </a:r>
            <a:r>
              <a:rPr lang="en-US" sz="2200" i="1" baseline="-25000" dirty="0"/>
              <a:t>2</a:t>
            </a:r>
            <a:r>
              <a:rPr lang="en-US" sz="2200" dirty="0"/>
              <a:t>, …, A</a:t>
            </a:r>
            <a:r>
              <a:rPr lang="en-US" sz="2200" i="1" baseline="-25000" dirty="0"/>
              <a:t>n</a:t>
            </a:r>
            <a:r>
              <a:rPr lang="en-US" sz="2200" dirty="0"/>
              <a:t>) and B = (B</a:t>
            </a:r>
            <a:r>
              <a:rPr lang="en-US" sz="2200" i="1" baseline="-25000" dirty="0"/>
              <a:t>1</a:t>
            </a:r>
            <a:r>
              <a:rPr lang="en-US" sz="2200" dirty="0"/>
              <a:t>, B</a:t>
            </a:r>
            <a:r>
              <a:rPr lang="en-US" sz="2200" i="1" baseline="-25000" dirty="0"/>
              <a:t>2</a:t>
            </a:r>
            <a:r>
              <a:rPr lang="en-US" sz="2200" dirty="0"/>
              <a:t>, …, </a:t>
            </a:r>
            <a:r>
              <a:rPr lang="en-US" sz="2200" dirty="0" err="1"/>
              <a:t>B</a:t>
            </a:r>
            <a:r>
              <a:rPr lang="en-US" sz="2200" i="1" baseline="-25000" dirty="0" err="1"/>
              <a:t>n</a:t>
            </a:r>
            <a:r>
              <a:rPr lang="en-US" sz="2200" dirty="0"/>
              <a:t>) [in </a:t>
            </a:r>
            <a:r>
              <a:rPr lang="en-US" sz="2200" b="1" dirty="0"/>
              <a:t>n-dimension</a:t>
            </a:r>
            <a:r>
              <a:rPr lang="en-US" sz="2200" dirty="0"/>
              <a:t>]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Cosine</a:t>
            </a:r>
            <a:r>
              <a:rPr lang="en-US" sz="2200" dirty="0"/>
              <a:t> of angle between vectors </a:t>
            </a:r>
            <a:r>
              <a:rPr lang="en-US" sz="2200" dirty="0">
                <a:solidFill>
                  <a:srgbClr val="0000FF"/>
                </a:solidFill>
              </a:rPr>
              <a:t>(AI, BI, </a:t>
            </a:r>
            <a:r>
              <a:rPr lang="is-IS" sz="2200" dirty="0">
                <a:solidFill>
                  <a:srgbClr val="0000FF"/>
                </a:solidFill>
              </a:rPr>
              <a:t>…</a:t>
            </a:r>
            <a:r>
              <a:rPr lang="en-US" sz="2200" dirty="0">
                <a:solidFill>
                  <a:srgbClr val="0000FF"/>
                </a:solidFill>
              </a:rPr>
              <a:t>) </a:t>
            </a:r>
            <a:r>
              <a:rPr lang="en-US" sz="2200" dirty="0"/>
              <a:t>for </a:t>
            </a:r>
            <a:r>
              <a:rPr lang="en-US" sz="2200" dirty="0">
                <a:solidFill>
                  <a:srgbClr val="0000FF"/>
                </a:solidFill>
              </a:rPr>
              <a:t>Movie I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00FF"/>
                </a:solidFill>
              </a:rPr>
              <a:t>(AII, BII, </a:t>
            </a:r>
            <a:r>
              <a:rPr lang="is-IS" sz="2200" dirty="0">
                <a:solidFill>
                  <a:srgbClr val="0000FF"/>
                </a:solidFill>
              </a:rPr>
              <a:t>…</a:t>
            </a:r>
            <a:r>
              <a:rPr lang="en-US" sz="2200" dirty="0">
                <a:solidFill>
                  <a:srgbClr val="0000FF"/>
                </a:solidFill>
              </a:rPr>
              <a:t>) </a:t>
            </a:r>
            <a:r>
              <a:rPr lang="en-US" sz="2200" dirty="0"/>
              <a:t>for </a:t>
            </a:r>
            <a:r>
              <a:rPr lang="en-US" sz="2200" dirty="0">
                <a:solidFill>
                  <a:srgbClr val="0000FF"/>
                </a:solidFill>
              </a:rPr>
              <a:t>Movie II</a:t>
            </a:r>
          </a:p>
          <a:p>
            <a:endParaRPr lang="en-US" sz="2200" dirty="0"/>
          </a:p>
          <a:p>
            <a:endParaRPr lang="en-US" sz="2200" dirty="0"/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denominator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/>
              <a:t>normalizes</a:t>
            </a:r>
            <a:r>
              <a:rPr lang="en-US" sz="2000" dirty="0"/>
              <a:t> sum in nominator by </a:t>
            </a:r>
            <a:r>
              <a:rPr lang="en-US" sz="2000" b="1" dirty="0"/>
              <a:t>length</a:t>
            </a:r>
            <a:r>
              <a:rPr lang="en-US" sz="2000" dirty="0"/>
              <a:t> of movie “segments,” thereby restricting this to lie between -1 and +1</a:t>
            </a:r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81600"/>
            <a:ext cx="4579822" cy="785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759" y="2564574"/>
            <a:ext cx="5908082" cy="1550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438400"/>
            <a:ext cx="1770151" cy="20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Net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Back in 1997, </a:t>
            </a:r>
            <a:r>
              <a:rPr lang="en-US" sz="2200" b="1" dirty="0"/>
              <a:t>Reed Hastings </a:t>
            </a:r>
            <a:r>
              <a:rPr lang="en-US" sz="2200" dirty="0"/>
              <a:t>grew frustrated by large sum of late fees he had racked up from a video store</a:t>
            </a:r>
          </a:p>
          <a:p>
            <a:pPr lvl="1"/>
            <a:r>
              <a:rPr lang="en-US" dirty="0"/>
              <a:t>rather than charging people per rental, why not charge them a flat rate per month? </a:t>
            </a:r>
            <a:endParaRPr lang="en-US" sz="2000" dirty="0"/>
          </a:p>
          <a:p>
            <a:pPr lvl="1"/>
            <a:r>
              <a:rPr lang="en-US" dirty="0"/>
              <a:t>a cap on the total number of movies that could be out at one time → to incentivize people to return DVDs</a:t>
            </a:r>
            <a:endParaRPr lang="en-US" sz="2000" dirty="0"/>
          </a:p>
          <a:p>
            <a:r>
              <a:rPr lang="en-US" sz="2200" dirty="0"/>
              <a:t>Netflix was founded in 1997 which </a:t>
            </a:r>
            <a:r>
              <a:rPr lang="en-US" dirty="0"/>
              <a:t>initially operated as a traditional brick-and-mortar DVD rental store with a pay-per-rental pricing model </a:t>
            </a:r>
            <a:endParaRPr lang="en-US" sz="2000" dirty="0"/>
          </a:p>
          <a:p>
            <a:r>
              <a:rPr lang="en-US" dirty="0"/>
              <a:t>Opened online store in 1998: allowing people to shop for DVDs online and wait for them to arrive by mail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60170"/>
            <a:ext cx="1709305" cy="10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60277"/>
            <a:ext cx="8458200" cy="45259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US" sz="2000" dirty="0"/>
          </a:p>
          <a:p>
            <a:pPr marL="342900" lvl="1" indent="-342900">
              <a:buFontTx/>
              <a:buChar char="•"/>
            </a:pPr>
            <a:endParaRPr lang="en-US" sz="2000" dirty="0"/>
          </a:p>
          <a:p>
            <a:pPr marL="342900" lvl="1" indent="-342900">
              <a:buFontTx/>
              <a:buChar char="•"/>
            </a:pPr>
            <a:r>
              <a:rPr lang="en-US" sz="2000" dirty="0"/>
              <a:t>In </a:t>
            </a:r>
            <a:r>
              <a:rPr lang="en-US" sz="2000" b="1" dirty="0">
                <a:solidFill>
                  <a:srgbClr val="0000FF"/>
                </a:solidFill>
              </a:rPr>
              <a:t>numerator</a:t>
            </a:r>
            <a:r>
              <a:rPr lang="en-US" sz="2000" dirty="0"/>
              <a:t>, each term is </a:t>
            </a:r>
            <a:r>
              <a:rPr lang="en-US" sz="2000" b="1" dirty="0">
                <a:solidFill>
                  <a:srgbClr val="0000FF"/>
                </a:solidFill>
              </a:rPr>
              <a:t>product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of how </a:t>
            </a:r>
            <a:r>
              <a:rPr lang="en-US" sz="2000" b="1" dirty="0">
                <a:solidFill>
                  <a:srgbClr val="FF0000"/>
                </a:solidFill>
              </a:rPr>
              <a:t>each user</a:t>
            </a:r>
            <a:r>
              <a:rPr lang="en-US" sz="2000" dirty="0"/>
              <a:t> rated </a:t>
            </a:r>
            <a:r>
              <a:rPr lang="en-US" sz="2000" b="1" dirty="0">
                <a:solidFill>
                  <a:srgbClr val="FF0000"/>
                </a:solidFill>
              </a:rPr>
              <a:t>both movies</a:t>
            </a:r>
          </a:p>
          <a:p>
            <a:pPr marL="742950" lvl="2" indent="-342900"/>
            <a:r>
              <a:rPr lang="en-US" sz="1800" dirty="0"/>
              <a:t>if he rated them both “good” or both “bad,” the term will be </a:t>
            </a:r>
            <a:r>
              <a:rPr lang="en-US" sz="1800" b="1" dirty="0"/>
              <a:t>positive</a:t>
            </a:r>
          </a:p>
          <a:p>
            <a:pPr marL="742950" lvl="2" indent="-342900"/>
            <a:r>
              <a:rPr lang="en-US" sz="1800" dirty="0"/>
              <a:t>otherwise it will be </a:t>
            </a:r>
            <a:r>
              <a:rPr lang="en-US" sz="1800" b="1" dirty="0"/>
              <a:t>negative </a:t>
            </a:r>
            <a:endParaRPr lang="en-US" sz="2000" b="1" dirty="0"/>
          </a:p>
          <a:p>
            <a:pPr marL="342900" lvl="1" indent="-342900">
              <a:buFontTx/>
              <a:buChar char="•"/>
            </a:pPr>
            <a:r>
              <a:rPr lang="en-US" sz="2000" dirty="0"/>
              <a:t>Do </a:t>
            </a:r>
            <a:r>
              <a:rPr lang="en-US" sz="2000" b="1" dirty="0">
                <a:solidFill>
                  <a:srgbClr val="0000FF"/>
                </a:solidFill>
              </a:rPr>
              <a:t>not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compute similarity based on </a:t>
            </a:r>
            <a:r>
              <a:rPr lang="en-US" sz="2000" b="1" dirty="0"/>
              <a:t>absolute</a:t>
            </a:r>
            <a:r>
              <a:rPr lang="en-US" sz="2000" dirty="0"/>
              <a:t> ratings, but rather based on </a:t>
            </a:r>
            <a:r>
              <a:rPr lang="en-US" sz="2000" b="1" dirty="0">
                <a:solidFill>
                  <a:srgbClr val="0000FF"/>
                </a:solidFill>
              </a:rPr>
              <a:t>error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between </a:t>
            </a:r>
            <a:r>
              <a:rPr lang="en-US" sz="2000" b="1" dirty="0">
                <a:solidFill>
                  <a:srgbClr val="0000FF"/>
                </a:solidFill>
              </a:rPr>
              <a:t>actual values </a:t>
            </a:r>
            <a:r>
              <a:rPr lang="en-US" sz="2000" dirty="0"/>
              <a:t>and</a:t>
            </a:r>
            <a:r>
              <a:rPr lang="en-US" sz="2000" b="1" dirty="0">
                <a:solidFill>
                  <a:srgbClr val="0000FF"/>
                </a:solidFill>
              </a:rPr>
              <a:t> baseline predictor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78" y="1460277"/>
            <a:ext cx="4579822" cy="7857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8200" y="4266870"/>
            <a:ext cx="8166100" cy="2527630"/>
            <a:chOff x="838200" y="4266870"/>
            <a:chExt cx="8166100" cy="25276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0400" y="4329600"/>
              <a:ext cx="1993900" cy="2464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266870"/>
              <a:ext cx="5458832" cy="252763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30738" y="5252730"/>
              <a:ext cx="445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95600" y="5300440"/>
              <a:ext cx="762000" cy="6858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77667" y="5240463"/>
              <a:ext cx="397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04323" y="396026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367403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60277"/>
            <a:ext cx="6934200" cy="45259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000" dirty="0"/>
              <a:t>For movie </a:t>
            </a:r>
            <a:r>
              <a:rPr lang="en-US" sz="2000" b="1" dirty="0"/>
              <a:t>I</a:t>
            </a:r>
            <a:r>
              <a:rPr lang="en-US" sz="2000" dirty="0"/>
              <a:t>, entries in training data for A, B, D, E, and F </a:t>
            </a:r>
          </a:p>
          <a:p>
            <a:pPr marL="342900" lvl="1" indent="-342900">
              <a:buFontTx/>
              <a:buChar char="•"/>
            </a:pPr>
            <a:r>
              <a:rPr lang="en-US" sz="2000" dirty="0"/>
              <a:t>For movie </a:t>
            </a:r>
            <a:r>
              <a:rPr lang="en-US" sz="2000" b="1" dirty="0"/>
              <a:t>II</a:t>
            </a:r>
            <a:r>
              <a:rPr lang="en-US" sz="2000" dirty="0"/>
              <a:t>, entries in training data for Users B, C, and F</a:t>
            </a:r>
          </a:p>
          <a:p>
            <a:pPr marL="342900" lvl="1" indent="-342900">
              <a:buFontTx/>
              <a:buChar char="•"/>
            </a:pPr>
            <a:endParaRPr lang="en-US" sz="2000" dirty="0"/>
          </a:p>
          <a:p>
            <a:pPr marL="342900" lvl="1" indent="-342900">
              <a:buFontTx/>
              <a:buChar char="•"/>
            </a:pPr>
            <a:endParaRPr lang="en-US" sz="2000" dirty="0"/>
          </a:p>
          <a:p>
            <a:pPr marL="342900" lvl="1" indent="-342900">
              <a:buFontTx/>
              <a:buChar char="•"/>
            </a:pPr>
            <a:endParaRPr lang="en-US" sz="2000" dirty="0"/>
          </a:p>
          <a:p>
            <a:pPr marL="342900" lvl="1" indent="-342900">
              <a:buFontTx/>
              <a:buChar char="•"/>
            </a:pPr>
            <a:r>
              <a:rPr lang="en-US" sz="2000" dirty="0"/>
              <a:t>For movie </a:t>
            </a:r>
            <a:r>
              <a:rPr lang="en-US" sz="2000" b="1" dirty="0"/>
              <a:t>III</a:t>
            </a:r>
            <a:r>
              <a:rPr lang="en-US" sz="2000" dirty="0"/>
              <a:t>, entries in training set for Users A, B, D, and F</a:t>
            </a:r>
          </a:p>
          <a:p>
            <a:pPr marL="342900" lvl="1" indent="-342900">
              <a:buFontTx/>
              <a:buChar char="•"/>
            </a:pPr>
            <a:r>
              <a:rPr lang="en-US" sz="2000" dirty="0"/>
              <a:t>For movie </a:t>
            </a:r>
            <a:r>
              <a:rPr lang="en-US" sz="2000" b="1" dirty="0"/>
              <a:t>V</a:t>
            </a:r>
            <a:r>
              <a:rPr lang="en-US" sz="2000" dirty="0"/>
              <a:t>, entries in training set for Users A, B, C, D, and E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826" y="1601712"/>
            <a:ext cx="1896211" cy="2344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5300440"/>
            <a:ext cx="7620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590800"/>
            <a:ext cx="6158792" cy="1374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4954786"/>
            <a:ext cx="4724400" cy="1827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534" y="4373689"/>
            <a:ext cx="2122476" cy="21070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876800" y="3857525"/>
            <a:ext cx="2786862" cy="7456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48000" y="6394231"/>
            <a:ext cx="5015792" cy="229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2943" y="3278249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(BI, FI) </a:t>
            </a:r>
            <a:r>
              <a:rPr lang="en-US" dirty="0"/>
              <a:t>&amp; </a:t>
            </a:r>
            <a:r>
              <a:rPr lang="en-US" dirty="0">
                <a:solidFill>
                  <a:srgbClr val="0000FF"/>
                </a:solidFill>
              </a:rPr>
              <a:t>(BII, FII)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61" y="5470901"/>
            <a:ext cx="2241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(AIII, BIII, DIII)</a:t>
            </a:r>
          </a:p>
          <a:p>
            <a:r>
              <a:rPr lang="en-US" dirty="0"/>
              <a:t>&amp;</a:t>
            </a:r>
          </a:p>
          <a:p>
            <a:r>
              <a:rPr lang="en-US" dirty="0">
                <a:solidFill>
                  <a:srgbClr val="0000FF"/>
                </a:solidFill>
              </a:rPr>
              <a:t>(AV, BV, DV)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454" y="123297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9870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Cosine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/>
          <a:lstStyle/>
          <a:p>
            <a:r>
              <a:rPr lang="en-US" sz="2000" dirty="0"/>
              <a:t>Always lie between 1 and +1</a:t>
            </a:r>
          </a:p>
          <a:p>
            <a:r>
              <a:rPr lang="en-US" sz="2000" b="1" dirty="0"/>
              <a:t>+1</a:t>
            </a:r>
            <a:r>
              <a:rPr lang="en-US" sz="2000" dirty="0"/>
              <a:t> for </a:t>
            </a:r>
            <a:r>
              <a:rPr lang="en-US" sz="2000" b="1" dirty="0">
                <a:solidFill>
                  <a:srgbClr val="0000FF"/>
                </a:solidFill>
              </a:rPr>
              <a:t>perfect positive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correlation</a:t>
            </a:r>
          </a:p>
          <a:p>
            <a:pPr lvl="1"/>
            <a:r>
              <a:rPr lang="en-US" sz="1800" dirty="0"/>
              <a:t>a value close to +1 is a strongly positive correlation (i.e., there is a high degree of similarity)</a:t>
            </a:r>
          </a:p>
          <a:p>
            <a:r>
              <a:rPr lang="en-US" sz="2000" b="1" dirty="0"/>
              <a:t>-1</a:t>
            </a:r>
            <a:r>
              <a:rPr lang="en-US" sz="2000" dirty="0"/>
              <a:t> for </a:t>
            </a:r>
            <a:r>
              <a:rPr lang="en-US" sz="2000" b="1" dirty="0">
                <a:solidFill>
                  <a:srgbClr val="0000FF"/>
                </a:solidFill>
              </a:rPr>
              <a:t>perfect negative </a:t>
            </a:r>
            <a:r>
              <a:rPr lang="en-US" sz="2000" dirty="0"/>
              <a:t>correlation</a:t>
            </a:r>
          </a:p>
          <a:p>
            <a:pPr lvl="1"/>
            <a:r>
              <a:rPr lang="en-US" sz="1800" dirty="0"/>
              <a:t>a value close to -1 is a strongly negative correlation (i.e., there’s a high degree of dissimilarity)</a:t>
            </a:r>
          </a:p>
          <a:p>
            <a:r>
              <a:rPr lang="en-US" sz="2000" b="1" dirty="0"/>
              <a:t>0</a:t>
            </a:r>
            <a:r>
              <a:rPr lang="en-US" sz="2000" dirty="0"/>
              <a:t> for complete lack of correlation</a:t>
            </a:r>
          </a:p>
          <a:p>
            <a:pPr lvl="1"/>
            <a:r>
              <a:rPr lang="en-US" sz="1800" dirty="0"/>
              <a:t>a value close to 0 means there is only a weak correlation (i.e., neither similar nor dissimilar)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25" y="4665852"/>
            <a:ext cx="2108200" cy="210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602715"/>
            <a:ext cx="1781175" cy="217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738" y="5163869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Movies III and V ?</a:t>
            </a:r>
          </a:p>
          <a:p>
            <a:r>
              <a:rPr lang="en-US" b="1" dirty="0"/>
              <a:t>→</a:t>
            </a:r>
            <a:r>
              <a:rPr lang="en-US" dirty="0"/>
              <a:t> positively correlated</a:t>
            </a:r>
          </a:p>
          <a:p>
            <a:endParaRPr lang="en-US" dirty="0"/>
          </a:p>
          <a:p>
            <a:r>
              <a:rPr lang="en-US" dirty="0"/>
              <a:t>Movies I and II ?</a:t>
            </a:r>
          </a:p>
          <a:p>
            <a:r>
              <a:rPr lang="en-US" b="1" dirty="0"/>
              <a:t>→</a:t>
            </a:r>
            <a:r>
              <a:rPr lang="en-US" dirty="0"/>
              <a:t> not correlated one way or another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77200" y="4602714"/>
            <a:ext cx="911970" cy="2171338"/>
            <a:chOff x="8077200" y="4602714"/>
            <a:chExt cx="911970" cy="2171338"/>
          </a:xfrm>
        </p:grpSpPr>
        <p:sp>
          <p:nvSpPr>
            <p:cNvPr id="7" name="Rounded Rectangle 6"/>
            <p:cNvSpPr/>
            <p:nvPr/>
          </p:nvSpPr>
          <p:spPr>
            <a:xfrm>
              <a:off x="8077200" y="4602715"/>
              <a:ext cx="304800" cy="217133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684370" y="4602714"/>
              <a:ext cx="304800" cy="217133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467600" y="4602713"/>
            <a:ext cx="609600" cy="21713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Neighbors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Neighborhood model uses movie-to-movie (and user-to-user) </a:t>
            </a:r>
            <a:r>
              <a:rPr lang="en-US" sz="2200" b="1" dirty="0">
                <a:latin typeface="Comic Sans MS" charset="0"/>
                <a:ea typeface="Comic Sans MS" charset="0"/>
                <a:cs typeface="Comic Sans MS" charset="0"/>
              </a:rPr>
              <a:t>similarity</a:t>
            </a:r>
          </a:p>
          <a:p>
            <a:r>
              <a:rPr lang="en-US" sz="22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Neighborhood model</a:t>
            </a:r>
          </a:p>
          <a:p>
            <a:pPr lvl="1"/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two movies are “neighbors” if they are rated particularly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similar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 (or dissimilar) by users </a:t>
            </a:r>
          </a:p>
          <a:p>
            <a:pPr lvl="1"/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two users are “neighbors” if they share particularly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similar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 (or dissimilar)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opinions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 about movies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How to go from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similarity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neighbor(s)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top 3 highest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|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similarity values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|</a:t>
            </a:r>
            <a:endParaRPr lang="en-US" dirty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|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similarity value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|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above some threshold</a:t>
            </a: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absolute value: either positive or negative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69" y="4419600"/>
            <a:ext cx="2351076" cy="23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Neighbors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For instance, choose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best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single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neighbor in </a:t>
            </a:r>
          </a:p>
          <a:p>
            <a:pPr lvl="1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movie in the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column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selects movie in the 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row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as neighbor, e.g.,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V chooses II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as neighbor</a:t>
            </a:r>
          </a:p>
          <a:p>
            <a:r>
              <a:rPr lang="en-US" sz="2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Will II choose V</a:t>
            </a:r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, since similarity matric is symmetric? </a:t>
            </a:r>
          </a:p>
          <a:p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No</a:t>
            </a:r>
          </a:p>
          <a:p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II’s correlation with IV is larger than (in absolute terms) with V, so II chooses IV as its neighbor </a:t>
            </a:r>
          </a:p>
          <a:p>
            <a:endParaRPr lang="en-US" sz="2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6" y="4037182"/>
            <a:ext cx="2808514" cy="2788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2800" y="1682829"/>
            <a:ext cx="228600" cy="228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Neighbors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Representing neighbor selections as </a:t>
            </a:r>
            <a:r>
              <a:rPr lang="en-US" b="1" dirty="0"/>
              <a:t>graph </a:t>
            </a:r>
          </a:p>
          <a:p>
            <a:r>
              <a:rPr lang="en-US" dirty="0"/>
              <a:t>Each movie is a node, </a:t>
            </a:r>
            <a:r>
              <a:rPr lang="en-US" b="1" dirty="0">
                <a:solidFill>
                  <a:srgbClr val="0000FF"/>
                </a:solidFill>
              </a:rPr>
              <a:t>pointing to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its </a:t>
            </a:r>
            <a:r>
              <a:rPr lang="en-US" b="1" dirty="0">
                <a:solidFill>
                  <a:srgbClr val="0000FF"/>
                </a:solidFill>
              </a:rPr>
              <a:t>chosen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neighbor </a:t>
            </a:r>
          </a:p>
          <a:p>
            <a:pPr lvl="1"/>
            <a:r>
              <a:rPr lang="en-US" dirty="0"/>
              <a:t>V chooses II as its positively correlated neighbor </a:t>
            </a:r>
          </a:p>
          <a:p>
            <a:pPr lvl="1"/>
            <a:r>
              <a:rPr lang="en-US" dirty="0"/>
              <a:t>II chooses IV as its negatively correlated neighbor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581398"/>
            <a:ext cx="3375910" cy="3006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5202833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“N” means correlation is </a:t>
            </a:r>
            <a:r>
              <a:rPr lang="en-US" b="1" dirty="0"/>
              <a:t>negative</a:t>
            </a:r>
            <a:r>
              <a:rPr lang="en-US" dirty="0"/>
              <a:t>, and “P” means it’s </a:t>
            </a:r>
            <a:r>
              <a:rPr lang="en-US" b="1" dirty="0"/>
              <a:t>positive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" y="3690461"/>
            <a:ext cx="2808514" cy="27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0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Neighbors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to do with neighbors?</a:t>
            </a:r>
          </a:p>
          <a:p>
            <a:r>
              <a:rPr lang="en-US" dirty="0"/>
              <a:t>Use them to improve quality of </a:t>
            </a:r>
            <a:r>
              <a:rPr lang="en-US" b="1" dirty="0"/>
              <a:t>baseline predictor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625263" y="3938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1000" y="2408571"/>
            <a:ext cx="8623300" cy="1950013"/>
            <a:chOff x="381000" y="2408571"/>
            <a:chExt cx="8623300" cy="195001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4068" y="2462974"/>
              <a:ext cx="2202366" cy="18956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4992"/>
              <a:ext cx="3445903" cy="179658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9150" y="2408571"/>
              <a:ext cx="1925150" cy="184814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613647" y="3028751"/>
              <a:ext cx="445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27543" y="3028751"/>
              <a:ext cx="529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+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51835" y="3475026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biases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62220" y="4305992"/>
            <a:ext cx="8890783" cy="2527630"/>
            <a:chOff x="162220" y="4305992"/>
            <a:chExt cx="8890783" cy="2527630"/>
          </a:xfrm>
        </p:grpSpPr>
        <p:sp>
          <p:nvSpPr>
            <p:cNvPr id="8" name="TextBox 7"/>
            <p:cNvSpPr txBox="1"/>
            <p:nvPr/>
          </p:nvSpPr>
          <p:spPr>
            <a:xfrm>
              <a:off x="6494907" y="5283831"/>
              <a:ext cx="4459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398" y="6147822"/>
              <a:ext cx="796501" cy="6858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1686" y="5191509"/>
              <a:ext cx="4411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-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7639" y="4305992"/>
              <a:ext cx="2035364" cy="250013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62220" y="5071310"/>
              <a:ext cx="114654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b="1" dirty="0"/>
                <a:t>actual</a:t>
              </a:r>
              <a:r>
                <a:rPr lang="en-US" sz="1900" dirty="0"/>
                <a:t> (raw) ratings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148" y="4363238"/>
              <a:ext cx="2022126" cy="242233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1506" y="4342691"/>
              <a:ext cx="2526598" cy="246343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494699" y="3050117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naïve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1200" y="302875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baseline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0580" y="4896484"/>
            <a:ext cx="2405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 for each user-movie pair</a:t>
            </a:r>
          </a:p>
        </p:txBody>
      </p:sp>
    </p:spTree>
    <p:extLst>
      <p:ext uri="{BB962C8B-B14F-4D97-AF65-F5344CB8AC3E}">
        <p14:creationId xmlns:p14="http://schemas.microsoft.com/office/powerpoint/2010/main" val="191421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  <p:bldP spid="21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113014" y="5526822"/>
            <a:ext cx="672757" cy="4008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34" y="1303962"/>
            <a:ext cx="6335724" cy="4525963"/>
          </a:xfrm>
        </p:spPr>
        <p:txBody>
          <a:bodyPr/>
          <a:lstStyle/>
          <a:p>
            <a:r>
              <a:rPr lang="en-US" sz="1700" dirty="0"/>
              <a:t>Look at movie V and user C</a:t>
            </a:r>
          </a:p>
          <a:p>
            <a:r>
              <a:rPr lang="en-US" sz="1700" dirty="0"/>
              <a:t>Movie </a:t>
            </a:r>
            <a:r>
              <a:rPr lang="en-US" sz="1700" dirty="0">
                <a:solidFill>
                  <a:srgbClr val="0000FF"/>
                </a:solidFill>
              </a:rPr>
              <a:t>V</a:t>
            </a:r>
            <a:r>
              <a:rPr lang="en-US" sz="1700" dirty="0"/>
              <a:t>’s closest neighbor is II, because they have a high </a:t>
            </a:r>
            <a:r>
              <a:rPr lang="en-US" sz="1700" b="1" dirty="0"/>
              <a:t>positive</a:t>
            </a:r>
            <a:r>
              <a:rPr lang="en-US" sz="1700" dirty="0"/>
              <a:t> correlation (+0.88) </a:t>
            </a:r>
          </a:p>
          <a:p>
            <a:r>
              <a:rPr lang="en-US" sz="1700" dirty="0"/>
              <a:t>User </a:t>
            </a:r>
            <a:r>
              <a:rPr lang="en-US" sz="1700" dirty="0">
                <a:solidFill>
                  <a:srgbClr val="0000FF"/>
                </a:solidFill>
              </a:rPr>
              <a:t>C</a:t>
            </a:r>
            <a:r>
              <a:rPr lang="en-US" sz="1700" dirty="0"/>
              <a:t> rated Movie II, and </a:t>
            </a:r>
            <a:r>
              <a:rPr lang="en-US" sz="1700" b="1" dirty="0"/>
              <a:t>baseline predictor </a:t>
            </a:r>
            <a:r>
              <a:rPr lang="en-US" sz="1700" dirty="0"/>
              <a:t>made </a:t>
            </a:r>
            <a:r>
              <a:rPr lang="en-US" sz="1700" b="1" dirty="0"/>
              <a:t>error</a:t>
            </a:r>
            <a:r>
              <a:rPr lang="en-US" sz="1700" dirty="0"/>
              <a:t> of +0.67 in that rating </a:t>
            </a:r>
          </a:p>
          <a:p>
            <a:r>
              <a:rPr lang="en-US" sz="1700" dirty="0"/>
              <a:t>What does this error tell us? </a:t>
            </a:r>
          </a:p>
          <a:p>
            <a:r>
              <a:rPr lang="en-US" sz="1700" dirty="0"/>
              <a:t>Baseline predicts </a:t>
            </a:r>
            <a:r>
              <a:rPr lang="en-US" sz="1700" b="1" dirty="0"/>
              <a:t>too low</a:t>
            </a:r>
            <a:r>
              <a:rPr lang="en-US" sz="1700" dirty="0"/>
              <a:t> by 0.67 for C-II pair</a:t>
            </a:r>
          </a:p>
          <a:p>
            <a:r>
              <a:rPr lang="en-US" sz="1700" dirty="0"/>
              <a:t>Since V is </a:t>
            </a:r>
            <a:r>
              <a:rPr lang="en-US" sz="1700" b="1" dirty="0"/>
              <a:t>similar</a:t>
            </a:r>
            <a:r>
              <a:rPr lang="en-US" sz="1700" dirty="0"/>
              <a:t> to II, chances are baseline predictor was </a:t>
            </a:r>
            <a:r>
              <a:rPr lang="en-US" sz="1700" b="1" dirty="0">
                <a:solidFill>
                  <a:srgbClr val="FF0000"/>
                </a:solidFill>
              </a:rPr>
              <a:t>too low as well </a:t>
            </a:r>
            <a:r>
              <a:rPr lang="en-US" sz="1700" dirty="0"/>
              <a:t>in predicting User C’s rating of Movie V (2.60)</a:t>
            </a:r>
          </a:p>
          <a:p>
            <a:r>
              <a:rPr lang="en-US" sz="1700" dirty="0"/>
              <a:t>So, add 0.67 to baseline prediction of 2.60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24" y="1274484"/>
            <a:ext cx="2351076" cy="233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91" y="4029395"/>
            <a:ext cx="2274876" cy="2780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312" y="4681024"/>
            <a:ext cx="1771409" cy="2173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7" y="4716023"/>
            <a:ext cx="2165358" cy="209377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26354" y="5558387"/>
            <a:ext cx="2059417" cy="369332"/>
            <a:chOff x="1731265" y="5867543"/>
            <a:chExt cx="2059417" cy="369332"/>
          </a:xfrm>
        </p:grpSpPr>
        <p:sp>
          <p:nvSpPr>
            <p:cNvPr id="8" name="Oval 7"/>
            <p:cNvSpPr/>
            <p:nvPr/>
          </p:nvSpPr>
          <p:spPr>
            <a:xfrm>
              <a:off x="1731265" y="5867543"/>
              <a:ext cx="557823" cy="326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9800" y="5867543"/>
              <a:ext cx="158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+ 0.67 = </a:t>
              </a:r>
              <a:r>
                <a:rPr lang="en-US" u="sng" dirty="0"/>
                <a:t>3.27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03346" y="5832716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0410" y="4614122"/>
            <a:ext cx="9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7308" y="5533831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+0.27</a:t>
            </a:r>
          </a:p>
          <a:p>
            <a:r>
              <a:rPr lang="en-US" b="1" dirty="0">
                <a:solidFill>
                  <a:srgbClr val="0000FF"/>
                </a:solidFill>
              </a:rPr>
              <a:t>too high</a:t>
            </a:r>
          </a:p>
        </p:txBody>
      </p:sp>
      <p:sp>
        <p:nvSpPr>
          <p:cNvPr id="14" name="Oval 13"/>
          <p:cNvSpPr/>
          <p:nvPr/>
        </p:nvSpPr>
        <p:spPr>
          <a:xfrm>
            <a:off x="5346406" y="5604963"/>
            <a:ext cx="304800" cy="27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553200" y="5349165"/>
            <a:ext cx="2590800" cy="418445"/>
            <a:chOff x="6553200" y="5349165"/>
            <a:chExt cx="2590800" cy="418445"/>
          </a:xfrm>
        </p:grpSpPr>
        <p:cxnSp>
          <p:nvCxnSpPr>
            <p:cNvPr id="16" name="Straight Arrow Connector 15"/>
            <p:cNvCxnSpPr>
              <a:endCxn id="17" idx="0"/>
            </p:cNvCxnSpPr>
            <p:nvPr/>
          </p:nvCxnSpPr>
          <p:spPr>
            <a:xfrm flipV="1">
              <a:off x="6553200" y="5349165"/>
              <a:ext cx="2100923" cy="41844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164245" y="5349165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too low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8590125" y="1906959"/>
            <a:ext cx="43383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71459" y="5015501"/>
            <a:ext cx="607425" cy="51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76124" y="3694413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error = actual - baseline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45504" y="4646169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621DD-4721-FC4D-AD32-E015D80E4E2B}"/>
              </a:ext>
            </a:extLst>
          </p:cNvPr>
          <p:cNvSpPr txBox="1"/>
          <p:nvPr/>
        </p:nvSpPr>
        <p:spPr>
          <a:xfrm>
            <a:off x="7543800" y="9906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similarity</a:t>
            </a:r>
          </a:p>
        </p:txBody>
      </p:sp>
    </p:spTree>
    <p:extLst>
      <p:ext uri="{BB962C8B-B14F-4D97-AF65-F5344CB8AC3E}">
        <p14:creationId xmlns:p14="http://schemas.microsoft.com/office/powerpoint/2010/main" val="11167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/>
      <p:bldP spid="13" grpId="0"/>
      <p:bldP spid="14" grpId="0" animBg="1"/>
      <p:bldP spid="15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35724" cy="4525963"/>
          </a:xfrm>
        </p:spPr>
        <p:txBody>
          <a:bodyPr/>
          <a:lstStyle/>
          <a:p>
            <a:r>
              <a:rPr lang="en-US" sz="1800" dirty="0"/>
              <a:t>Movie IV’s closest neighbor is II, which has a (perfect) </a:t>
            </a:r>
            <a:r>
              <a:rPr lang="en-US" sz="1800" b="1" dirty="0"/>
              <a:t>negative</a:t>
            </a:r>
            <a:r>
              <a:rPr lang="en-US" sz="1800" dirty="0"/>
              <a:t> correlation (-1.00) </a:t>
            </a:r>
          </a:p>
          <a:p>
            <a:r>
              <a:rPr lang="en-US" sz="1800" dirty="0"/>
              <a:t>Error of User B rating Movie II using baseline predictor was +0.17</a:t>
            </a:r>
          </a:p>
          <a:p>
            <a:r>
              <a:rPr lang="en-US" sz="1800" dirty="0"/>
              <a:t>What does this error tell us? </a:t>
            </a:r>
          </a:p>
          <a:p>
            <a:r>
              <a:rPr lang="en-US" sz="1800" dirty="0"/>
              <a:t>Baseline predicts </a:t>
            </a:r>
            <a:r>
              <a:rPr lang="en-US" sz="1800" b="1" dirty="0"/>
              <a:t>too low</a:t>
            </a:r>
            <a:r>
              <a:rPr lang="en-US" sz="1800" dirty="0"/>
              <a:t> by 0.17 for B-II pair</a:t>
            </a:r>
          </a:p>
          <a:p>
            <a:r>
              <a:rPr lang="en-US" sz="1800" dirty="0"/>
              <a:t>Since IV is </a:t>
            </a:r>
            <a:r>
              <a:rPr lang="en-US" sz="1800" b="1" dirty="0">
                <a:solidFill>
                  <a:srgbClr val="FF0000"/>
                </a:solidFill>
              </a:rPr>
              <a:t>dis</a:t>
            </a:r>
            <a:r>
              <a:rPr lang="en-US" sz="1800" b="1" dirty="0"/>
              <a:t>similar</a:t>
            </a:r>
            <a:r>
              <a:rPr lang="en-US" sz="1800" dirty="0"/>
              <a:t> to II, baseline prediction of B’s rating on IV may have been </a:t>
            </a:r>
            <a:r>
              <a:rPr lang="en-US" sz="1800" b="1" dirty="0">
                <a:solidFill>
                  <a:srgbClr val="FF0000"/>
                </a:solidFill>
              </a:rPr>
              <a:t>too high</a:t>
            </a:r>
          </a:p>
          <a:p>
            <a:r>
              <a:rPr lang="en-US" sz="1800" dirty="0"/>
              <a:t>So, subtract 0.17 from baseline prediction of 3.50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035169" y="5268271"/>
            <a:ext cx="672757" cy="40089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24" y="1274484"/>
            <a:ext cx="2351076" cy="233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91" y="4029395"/>
            <a:ext cx="2274876" cy="2780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312" y="4681024"/>
            <a:ext cx="1771409" cy="2173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7" y="4716023"/>
            <a:ext cx="2165358" cy="209377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89975" y="5277609"/>
            <a:ext cx="557823" cy="326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7964" y="5256271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- 0.17 </a:t>
            </a:r>
            <a:r>
              <a:rPr lang="en-US" dirty="0"/>
              <a:t>= </a:t>
            </a:r>
            <a:r>
              <a:rPr lang="en-US" u="sng" dirty="0"/>
              <a:t>3.33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2666" y="5666699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0410" y="4614122"/>
            <a:ext cx="99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6064" y="5235221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+0.33</a:t>
            </a:r>
          </a:p>
          <a:p>
            <a:r>
              <a:rPr lang="en-US" b="1" dirty="0">
                <a:solidFill>
                  <a:srgbClr val="0000FF"/>
                </a:solidFill>
              </a:rPr>
              <a:t>too high</a:t>
            </a:r>
          </a:p>
        </p:txBody>
      </p:sp>
      <p:sp>
        <p:nvSpPr>
          <p:cNvPr id="14" name="Oval 13"/>
          <p:cNvSpPr/>
          <p:nvPr/>
        </p:nvSpPr>
        <p:spPr>
          <a:xfrm>
            <a:off x="5053992" y="5277609"/>
            <a:ext cx="304800" cy="27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219103" y="1935936"/>
            <a:ext cx="43383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10657" y="4590688"/>
            <a:ext cx="607425" cy="51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85925" y="3703401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actual - baseline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45504" y="4646169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baseline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71337" y="5807570"/>
            <a:ext cx="1014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vs.</a:t>
            </a:r>
          </a:p>
          <a:p>
            <a:r>
              <a:rPr lang="en-US" b="1" dirty="0">
                <a:solidFill>
                  <a:srgbClr val="0000FF"/>
                </a:solidFill>
              </a:rPr>
              <a:t>0.5 too high</a:t>
            </a:r>
          </a:p>
        </p:txBody>
      </p:sp>
    </p:spTree>
    <p:extLst>
      <p:ext uri="{BB962C8B-B14F-4D97-AF65-F5344CB8AC3E}">
        <p14:creationId xmlns:p14="http://schemas.microsoft.com/office/powerpoint/2010/main" val="3586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  <p:bldP spid="9" grpId="0"/>
      <p:bldP spid="11" grpId="0"/>
      <p:bldP spid="13" grpId="0"/>
      <p:bldP spid="14" grpId="0" animBg="1"/>
      <p:bldP spid="15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Neighborhood predictor using the </a:t>
            </a:r>
            <a:r>
              <a:rPr lang="en-US" sz="2000" b="1" dirty="0"/>
              <a:t>closest</a:t>
            </a:r>
            <a:r>
              <a:rPr lang="en-US" sz="2000" dirty="0"/>
              <a:t> neighbor</a:t>
            </a:r>
          </a:p>
          <a:p>
            <a:pPr lvl="1"/>
            <a:r>
              <a:rPr lang="en-US" sz="1800" dirty="0"/>
              <a:t>if correlation is </a:t>
            </a:r>
            <a:r>
              <a:rPr lang="en-US" sz="1800" dirty="0">
                <a:solidFill>
                  <a:srgbClr val="0000FF"/>
                </a:solidFill>
              </a:rPr>
              <a:t>positive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0000FF"/>
                </a:solidFill>
              </a:rPr>
              <a:t>add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neighbor’s baseline error</a:t>
            </a:r>
          </a:p>
          <a:p>
            <a:pPr lvl="1"/>
            <a:r>
              <a:rPr lang="en-US" sz="1800" dirty="0"/>
              <a:t>if correlation is </a:t>
            </a:r>
            <a:r>
              <a:rPr lang="en-US" sz="1800" dirty="0">
                <a:solidFill>
                  <a:srgbClr val="0000FF"/>
                </a:solidFill>
              </a:rPr>
              <a:t>negative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0000FF"/>
                </a:solidFill>
              </a:rPr>
              <a:t>subtract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neighbor’s baseline error</a:t>
            </a:r>
          </a:p>
          <a:p>
            <a:pPr lvl="1"/>
            <a:r>
              <a:rPr lang="en-US" sz="1800" dirty="0"/>
              <a:t>can be extended to using </a:t>
            </a:r>
            <a:r>
              <a:rPr lang="en-US" sz="1800" b="1" dirty="0"/>
              <a:t>more</a:t>
            </a:r>
            <a:r>
              <a:rPr lang="en-US" sz="1800" dirty="0"/>
              <a:t> neighbors</a:t>
            </a:r>
          </a:p>
          <a:p>
            <a:r>
              <a:rPr lang="en-US" sz="2000" dirty="0"/>
              <a:t>As </a:t>
            </a:r>
            <a:r>
              <a:rPr lang="en-US" sz="2000" b="1" dirty="0">
                <a:solidFill>
                  <a:srgbClr val="0000FF"/>
                </a:solidFill>
              </a:rPr>
              <a:t>negative feedback </a:t>
            </a:r>
            <a:r>
              <a:rPr lang="en-US" sz="2000" dirty="0"/>
              <a:t>by using error made by baseline as a type of </a:t>
            </a:r>
            <a:r>
              <a:rPr lang="en-US" sz="2000" b="1" dirty="0">
                <a:solidFill>
                  <a:srgbClr val="0000FF"/>
                </a:solidFill>
              </a:rPr>
              <a:t>feedback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44" y="3637512"/>
            <a:ext cx="4419600" cy="219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115" y="3509396"/>
            <a:ext cx="2329696" cy="2310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1688" y="4409882"/>
            <a:ext cx="89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864227"/>
            <a:ext cx="3733800" cy="9106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6032005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56% </a:t>
            </a:r>
            <a:r>
              <a:rPr lang="en-US" sz="2000"/>
              <a:t>over naïve </a:t>
            </a:r>
            <a:r>
              <a:rPr lang="en-US" sz="2000" dirty="0"/>
              <a:t>predictor</a:t>
            </a:r>
          </a:p>
          <a:p>
            <a:r>
              <a:rPr lang="en-US" sz="2000" dirty="0"/>
              <a:t>14% over baseline predictor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77100E-F21B-7244-AE7D-CB1379C0803C}"/>
              </a:ext>
            </a:extLst>
          </p:cNvPr>
          <p:cNvSpPr/>
          <p:nvPr/>
        </p:nvSpPr>
        <p:spPr>
          <a:xfrm>
            <a:off x="4419600" y="41148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977E4C-1C23-1D4D-91E9-75C7008A20F0}"/>
              </a:ext>
            </a:extLst>
          </p:cNvPr>
          <p:cNvSpPr/>
          <p:nvPr/>
        </p:nvSpPr>
        <p:spPr>
          <a:xfrm>
            <a:off x="4752447" y="4439174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Net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1999, Netflix introduced </a:t>
            </a:r>
            <a:r>
              <a:rPr lang="en-US" b="1" dirty="0"/>
              <a:t>flat</a:t>
            </a:r>
            <a:r>
              <a:rPr lang="en-US" dirty="0"/>
              <a:t> </a:t>
            </a:r>
            <a:r>
              <a:rPr lang="en-US" b="1" dirty="0"/>
              <a:t>monthly subscription model </a:t>
            </a:r>
            <a:r>
              <a:rPr lang="en-US" dirty="0"/>
              <a:t>plus a </a:t>
            </a:r>
            <a:r>
              <a:rPr lang="en-US" b="1" dirty="0"/>
              <a:t>cap</a:t>
            </a:r>
            <a:r>
              <a:rPr lang="en-US" dirty="0"/>
              <a:t> on number of DVDs that could be rented out at one time (</a:t>
            </a:r>
            <a:r>
              <a:rPr lang="en-US" b="1" dirty="0"/>
              <a:t>to incentivize their returns</a:t>
            </a:r>
            <a:r>
              <a:rPr lang="en-US" dirty="0"/>
              <a:t>)</a:t>
            </a:r>
          </a:p>
          <a:p>
            <a:r>
              <a:rPr lang="en-US" dirty="0"/>
              <a:t>Over the years, Netflix is able to operate with great scalability and stickiness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Scalability</a:t>
            </a:r>
            <a:r>
              <a:rPr lang="en-US" dirty="0"/>
              <a:t>: Netflix’s cost of on-boarding a new customer is much lower when they already have a lot of customers (e.g., cost of going from 100 customers to 101 was much higher for Netflix than cost of going from 1,000,000 to 1,000,001)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Stickiness</a:t>
            </a:r>
            <a:r>
              <a:rPr lang="en-US" dirty="0"/>
              <a:t>: those using Netflix tend to stay rather than switching to another video provider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60170"/>
            <a:ext cx="1709305" cy="10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25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5" y="1724592"/>
            <a:ext cx="7581950" cy="4642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1133" y="320040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closest neighbors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84650" y="6239454"/>
            <a:ext cx="2778325" cy="459282"/>
            <a:chOff x="5791199" y="6248400"/>
            <a:chExt cx="2925923" cy="475857"/>
          </a:xfrm>
        </p:grpSpPr>
        <p:sp>
          <p:nvSpPr>
            <p:cNvPr id="6" name="Right Brace 5"/>
            <p:cNvSpPr/>
            <p:nvPr/>
          </p:nvSpPr>
          <p:spPr>
            <a:xfrm rot="5400000">
              <a:off x="7124809" y="4914791"/>
              <a:ext cx="152180" cy="2819398"/>
            </a:xfrm>
            <a:prstGeom prst="rightBrace">
              <a:avLst>
                <a:gd name="adj1" fmla="val 8333"/>
                <a:gd name="adj2" fmla="val 5038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1199" y="6373485"/>
              <a:ext cx="2925923" cy="350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least squares minimization</a:t>
              </a:r>
            </a:p>
          </p:txBody>
        </p:sp>
      </p:grpSp>
      <p:sp>
        <p:nvSpPr>
          <p:cNvPr id="10" name="Right Brace 9"/>
          <p:cNvSpPr/>
          <p:nvPr/>
        </p:nvSpPr>
        <p:spPr>
          <a:xfrm rot="5400000">
            <a:off x="2705100" y="4686302"/>
            <a:ext cx="228600" cy="2895600"/>
          </a:xfrm>
          <a:prstGeom prst="rightBrace">
            <a:avLst>
              <a:gd name="adj1" fmla="val 8333"/>
              <a:gd name="adj2" fmla="val 50381"/>
            </a:avLst>
          </a:prstGeom>
          <a:ln w="571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637284" cy="5054864"/>
          </a:xfrm>
        </p:spPr>
        <p:txBody>
          <a:bodyPr/>
          <a:lstStyle/>
          <a:p>
            <a:r>
              <a:rPr lang="en-US" sz="2200" b="1" dirty="0"/>
              <a:t>Each user</a:t>
            </a:r>
            <a:r>
              <a:rPr lang="en-US" sz="2200" dirty="0"/>
              <a:t> and </a:t>
            </a:r>
            <a:r>
              <a:rPr lang="en-US" sz="2200" b="1" dirty="0"/>
              <a:t>each</a:t>
            </a:r>
            <a:r>
              <a:rPr lang="en-US" sz="2200" dirty="0"/>
              <a:t> </a:t>
            </a:r>
            <a:r>
              <a:rPr lang="en-US" sz="2200" b="1" dirty="0"/>
              <a:t>movie</a:t>
            </a:r>
            <a:r>
              <a:rPr lang="en-US" sz="2200" dirty="0"/>
              <a:t> has its own </a:t>
            </a:r>
            <a:r>
              <a:rPr lang="en-US" sz="2200" b="1" dirty="0">
                <a:solidFill>
                  <a:srgbClr val="0000FF"/>
                </a:solidFill>
              </a:rPr>
              <a:t>rating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FF"/>
                </a:solidFill>
              </a:rPr>
              <a:t>bias</a:t>
            </a:r>
          </a:p>
          <a:p>
            <a:pPr>
              <a:buFont typeface="Arial" charset="0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For a user</a:t>
            </a:r>
            <a:r>
              <a:rPr lang="en-US" sz="2200" dirty="0"/>
              <a:t>, say D, find average rating </a:t>
            </a:r>
            <a:r>
              <a:rPr lang="en-US" sz="2200" b="1" dirty="0"/>
              <a:t>across all movies he critiqued </a:t>
            </a:r>
            <a:r>
              <a:rPr lang="en-US" sz="2200" dirty="0"/>
              <a:t>(in training data), and compare this to overall average </a:t>
            </a:r>
          </a:p>
          <a:p>
            <a:pPr marL="800100" lvl="1">
              <a:buFont typeface="Arial" charset="0"/>
              <a:buChar char="•"/>
            </a:pPr>
            <a:r>
              <a:rPr lang="en-US" sz="2000" dirty="0"/>
              <a:t>if </a:t>
            </a:r>
            <a:r>
              <a:rPr lang="en-US" sz="2000" b="1" dirty="0">
                <a:solidFill>
                  <a:srgbClr val="0000FF"/>
                </a:solidFill>
              </a:rPr>
              <a:t>higher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lenient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relative to whole dataset </a:t>
            </a:r>
          </a:p>
          <a:p>
            <a:pPr marL="800100" lvl="1">
              <a:buFont typeface="Arial" charset="0"/>
              <a:buChar char="•"/>
            </a:pPr>
            <a:r>
              <a:rPr lang="en-US" sz="2000" dirty="0"/>
              <a:t>if </a:t>
            </a:r>
            <a:r>
              <a:rPr lang="en-US" sz="2000" b="1" dirty="0">
                <a:solidFill>
                  <a:srgbClr val="0000FF"/>
                </a:solidFill>
              </a:rPr>
              <a:t>lower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critical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relative to whole dataset </a:t>
            </a:r>
          </a:p>
          <a:p>
            <a:pPr>
              <a:buFont typeface="Arial" charset="0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For a movie</a:t>
            </a:r>
            <a:r>
              <a:rPr lang="en-US" sz="2200" dirty="0"/>
              <a:t>, find its average rating </a:t>
            </a:r>
            <a:r>
              <a:rPr lang="en-US" sz="2200" b="1" dirty="0"/>
              <a:t>across all users that critiqued it</a:t>
            </a:r>
            <a:r>
              <a:rPr lang="en-US" sz="2200" dirty="0"/>
              <a:t>, and compare this to overall average </a:t>
            </a:r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49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38800" y="2514600"/>
            <a:ext cx="3352800" cy="2971800"/>
            <a:chOff x="6292622" y="3493328"/>
            <a:chExt cx="2730008" cy="22815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8968" y="3493328"/>
              <a:ext cx="2653662" cy="2281502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292622" y="4516017"/>
              <a:ext cx="2730007" cy="4572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 rot="16200000">
              <a:off x="6479249" y="4329279"/>
              <a:ext cx="2281502" cy="6096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193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3467"/>
            <a:ext cx="8229600" cy="4525963"/>
          </a:xfrm>
        </p:spPr>
        <p:txBody>
          <a:bodyPr/>
          <a:lstStyle/>
          <a:p>
            <a:r>
              <a:rPr lang="en-US" sz="1800" dirty="0"/>
              <a:t>For User D, 4 ratings in training data: 2, 3, 1, and 2</a:t>
            </a:r>
          </a:p>
          <a:p>
            <a:endParaRPr lang="en-US" sz="2000" dirty="0"/>
          </a:p>
          <a:p>
            <a:r>
              <a:rPr lang="en-US" sz="1800" dirty="0"/>
              <a:t>For movie III, 4 ratings: 4, 5, 3, and 5 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442" y="1875845"/>
            <a:ext cx="2849782" cy="38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275" y="2300011"/>
            <a:ext cx="3098800" cy="437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674243"/>
            <a:ext cx="3421845" cy="294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722127"/>
            <a:ext cx="4419600" cy="2996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871" y="3049937"/>
            <a:ext cx="4556979" cy="516111"/>
            <a:chOff x="2021034" y="3101464"/>
            <a:chExt cx="4556979" cy="5161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3101464"/>
              <a:ext cx="2387013" cy="516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21034" y="3174853"/>
              <a:ext cx="2334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baseline prediction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3674243"/>
            <a:ext cx="2187623" cy="31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793" y="4042474"/>
            <a:ext cx="2118541" cy="27705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17882" y="3664010"/>
            <a:ext cx="2928711" cy="378151"/>
            <a:chOff x="6235784" y="3672078"/>
            <a:chExt cx="2928711" cy="3781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5784" y="3672078"/>
              <a:ext cx="391469" cy="3781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59295" y="3674144"/>
              <a:ext cx="26052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= # of movies rated by </a:t>
              </a:r>
              <a:r>
                <a:rPr lang="en-US" sz="1600" i="1" dirty="0"/>
                <a:t>u</a:t>
              </a:r>
              <a:r>
                <a:rPr lang="en-US" sz="1600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10954" y="3991144"/>
            <a:ext cx="2957870" cy="338554"/>
            <a:chOff x="6245899" y="4172323"/>
            <a:chExt cx="2957870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45899" y="4216058"/>
              <a:ext cx="345414" cy="2770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520021" y="4172323"/>
              <a:ext cx="2683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= # </a:t>
              </a:r>
              <a:r>
                <a:rPr lang="en-US" sz="1600" dirty="0"/>
                <a:t>of users rated movie </a:t>
              </a:r>
              <a:r>
                <a:rPr lang="en-US" sz="1600" i="1" dirty="0" err="1"/>
                <a:t>i</a:t>
              </a:r>
              <a:endParaRPr lang="en-US" sz="1600" i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67609" y="4731284"/>
            <a:ext cx="4700546" cy="660658"/>
            <a:chOff x="3757654" y="4657112"/>
            <a:chExt cx="4700546" cy="6606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49472" y="4657112"/>
              <a:ext cx="3108728" cy="66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57654" y="4737919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Least squares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61147" y="5349150"/>
            <a:ext cx="5129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choose parameters {</a:t>
            </a:r>
            <a:r>
              <a:rPr lang="en-US" i="1" dirty="0" err="1">
                <a:solidFill>
                  <a:srgbClr val="0000FF"/>
                </a:solidFill>
              </a:rPr>
              <a:t>b</a:t>
            </a:r>
            <a:r>
              <a:rPr lang="en-US" i="1" baseline="-25000" dirty="0" err="1">
                <a:solidFill>
                  <a:srgbClr val="0000FF"/>
                </a:solidFill>
              </a:rPr>
              <a:t>u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i="1" dirty="0">
                <a:solidFill>
                  <a:srgbClr val="0000FF"/>
                </a:solidFill>
              </a:rPr>
              <a:t>b</a:t>
            </a:r>
            <a:r>
              <a:rPr lang="en-US" i="1" baseline="-25000" dirty="0">
                <a:solidFill>
                  <a:srgbClr val="0000FF"/>
                </a:solidFill>
              </a:rPr>
              <a:t>i</a:t>
            </a:r>
            <a:r>
              <a:rPr lang="en-US" dirty="0">
                <a:solidFill>
                  <a:srgbClr val="0000FF"/>
                </a:solidFill>
              </a:rPr>
              <a:t>} </a:t>
            </a:r>
            <a:r>
              <a:rPr lang="en-US" dirty="0"/>
              <a:t>to minimize MSE:</a:t>
            </a:r>
          </a:p>
          <a:p>
            <a:r>
              <a:rPr lang="en-US" dirty="0"/>
              <a:t>the minimization is over all N + M parameters, where N is number of users and M number of movies in training set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25109" y="4421469"/>
            <a:ext cx="460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average might not minimize RMSE!</a:t>
            </a:r>
          </a:p>
        </p:txBody>
      </p:sp>
    </p:spTree>
    <p:extLst>
      <p:ext uri="{BB962C8B-B14F-4D97-AF65-F5344CB8AC3E}">
        <p14:creationId xmlns:p14="http://schemas.microsoft.com/office/powerpoint/2010/main" val="66814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photos2.insidercdn.com/gallery/15624-12024-Screen-Shot-2016-01-20-at-83409-AM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60" y="4114801"/>
            <a:ext cx="5653957" cy="27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of Net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800"/>
          </a:xfrm>
        </p:spPr>
        <p:txBody>
          <a:bodyPr/>
          <a:lstStyle/>
          <a:p>
            <a:r>
              <a:rPr lang="en-US" sz="2200" dirty="0"/>
              <a:t>By 2008, about 9 million Netflix users in US and Canada (10x increase over number of subscribers around 2000)</a:t>
            </a:r>
          </a:p>
          <a:p>
            <a:r>
              <a:rPr lang="en-US" sz="2200" dirty="0"/>
              <a:t>In 2008, Netflix migrated towards </a:t>
            </a:r>
            <a:r>
              <a:rPr lang="en-US" sz="2200" b="1" dirty="0">
                <a:solidFill>
                  <a:srgbClr val="0000FF"/>
                </a:solidFill>
              </a:rPr>
              <a:t>streaming</a:t>
            </a:r>
            <a:r>
              <a:rPr lang="en-US" sz="2200" dirty="0"/>
              <a:t> movies and TV programs through Internet to Internet-connected devices</a:t>
            </a:r>
          </a:p>
          <a:p>
            <a:r>
              <a:rPr lang="en-US" sz="2200" dirty="0"/>
              <a:t>Blockbuster files for bankruptcy in 2010</a:t>
            </a:r>
          </a:p>
          <a:p>
            <a:r>
              <a:rPr lang="en-US" sz="2200" dirty="0"/>
              <a:t>From 2008 to 2015, Netflix’s customer increase 7 folds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0170"/>
            <a:ext cx="1709305" cy="1074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51733-CBEE-B342-B82B-D56998D4091C}"/>
              </a:ext>
            </a:extLst>
          </p:cNvPr>
          <p:cNvSpPr txBox="1"/>
          <p:nvPr/>
        </p:nvSpPr>
        <p:spPr>
          <a:xfrm>
            <a:off x="148123" y="4754564"/>
            <a:ext cx="3585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% of peak Internet traffic in </a:t>
            </a:r>
            <a:r>
              <a:rPr lang="en-US" sz="2400" b="1" dirty="0">
                <a:solidFill>
                  <a:srgbClr val="0000FF"/>
                </a:solidFill>
              </a:rPr>
              <a:t>North America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969F-0BBB-4E45-B21F-493A66FE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Software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A2C7-0736-7C4F-8063-5A4FDABDF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Amazon, Netflix, Facebook and many others are all </a:t>
            </a:r>
            <a:r>
              <a:rPr lang="en-US" b="1" dirty="0">
                <a:solidFill>
                  <a:srgbClr val="0000FF"/>
                </a:solidFill>
              </a:rPr>
              <a:t>software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companies !!!</a:t>
            </a:r>
          </a:p>
          <a:p>
            <a:r>
              <a:rPr lang="en-US" dirty="0">
                <a:hlinkClick r:id="rId2"/>
              </a:rPr>
              <a:t>Why Software Is Eating the World</a:t>
            </a:r>
            <a:r>
              <a:rPr lang="en-US" dirty="0"/>
              <a:t> by Marc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Andreessen, 2011 </a:t>
            </a:r>
          </a:p>
          <a:p>
            <a:r>
              <a:rPr lang="en-US" dirty="0">
                <a:hlinkClick r:id="rId4"/>
              </a:rPr>
              <a:t>Software Is Eating the World, but AI Is Going to Eat Software</a:t>
            </a:r>
            <a:r>
              <a:rPr lang="en-US" dirty="0"/>
              <a:t> by Jensen Huang, 2017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1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4512-F068-D848-9E65-FF828457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992-DAD1-A647-9FC0-CFFC618DD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What kind of game is it?</a:t>
            </a:r>
          </a:p>
          <a:p>
            <a:r>
              <a:rPr lang="en-US" sz="4400" dirty="0"/>
              <a:t>A “</a:t>
            </a:r>
            <a:r>
              <a:rPr lang="en-US" sz="4400" b="1" dirty="0">
                <a:solidFill>
                  <a:srgbClr val="0000FF"/>
                </a:solidFill>
              </a:rPr>
              <a:t>mind reading</a:t>
            </a:r>
            <a:r>
              <a:rPr lang="en-US" sz="4400" dirty="0"/>
              <a:t>” game</a:t>
            </a:r>
          </a:p>
        </p:txBody>
      </p:sp>
    </p:spTree>
    <p:extLst>
      <p:ext uri="{BB962C8B-B14F-4D97-AF65-F5344CB8AC3E}">
        <p14:creationId xmlns:p14="http://schemas.microsoft.com/office/powerpoint/2010/main" val="22623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Recommendation: </a:t>
            </a:r>
            <a:br>
              <a:rPr lang="en-US" dirty="0"/>
            </a:br>
            <a:r>
              <a:rPr lang="en-US" dirty="0"/>
              <a:t>A “Mind Reading”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/>
              <a:t>Netflix offers several </a:t>
            </a:r>
            <a:r>
              <a:rPr lang="en-US" b="1" dirty="0">
                <a:solidFill>
                  <a:srgbClr val="0000FF"/>
                </a:solidFill>
              </a:rPr>
              <a:t>features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to help you browse through movies, </a:t>
            </a:r>
            <a:r>
              <a:rPr lang="en-US" b="1" dirty="0"/>
              <a:t>before choosing</a:t>
            </a:r>
          </a:p>
          <a:p>
            <a:pPr lvl="1"/>
            <a:r>
              <a:rPr lang="en-US" dirty="0"/>
              <a:t>filter them by genre (category)</a:t>
            </a:r>
          </a:p>
          <a:p>
            <a:pPr lvl="1"/>
            <a:r>
              <a:rPr lang="en-US" dirty="0"/>
              <a:t>sort them by rating</a:t>
            </a:r>
          </a:p>
          <a:p>
            <a:pPr lvl="1"/>
            <a:r>
              <a:rPr lang="en-US" dirty="0"/>
              <a:t>look at Critic’s Picks</a:t>
            </a:r>
          </a:p>
          <a:p>
            <a:pPr lvl="1"/>
            <a:r>
              <a:rPr lang="en-US" dirty="0"/>
              <a:t>consult Netflix Top 100</a:t>
            </a:r>
          </a:p>
          <a:p>
            <a:r>
              <a:rPr lang="en-US" dirty="0"/>
              <a:t>Most are “</a:t>
            </a:r>
            <a:r>
              <a:rPr lang="en-US" b="1" dirty="0"/>
              <a:t>one-size-fits-all</a:t>
            </a:r>
            <a:r>
              <a:rPr lang="en-US" dirty="0"/>
              <a:t>” features: appearing the same for you as they do for anyone else </a:t>
            </a:r>
          </a:p>
          <a:p>
            <a:r>
              <a:rPr lang="en-US" dirty="0">
                <a:solidFill>
                  <a:srgbClr val="0000FF"/>
                </a:solidFill>
              </a:rPr>
              <a:t>Netflix recommend movies to you that </a:t>
            </a:r>
            <a:r>
              <a:rPr lang="en-US" b="1" u="sng" dirty="0">
                <a:solidFill>
                  <a:srgbClr val="0000FF"/>
                </a:solidFill>
              </a:rPr>
              <a:t>it thinks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you, personally, would like </a:t>
            </a:r>
          </a:p>
          <a:p>
            <a:pPr lvl="1"/>
            <a:r>
              <a:rPr lang="en-US" dirty="0"/>
              <a:t>it’s as if they are </a:t>
            </a:r>
            <a:r>
              <a:rPr lang="en-US" b="1" dirty="0">
                <a:solidFill>
                  <a:srgbClr val="0000FF"/>
                </a:solidFill>
              </a:rPr>
              <a:t>reading your mind</a:t>
            </a:r>
            <a:r>
              <a:rPr lang="en-US" dirty="0"/>
              <a:t>, predicting which movies will fit your tastes </a:t>
            </a:r>
            <a:r>
              <a:rPr lang="en-US" b="1" dirty="0"/>
              <a:t>before</a:t>
            </a:r>
            <a:r>
              <a:rPr lang="en-US" dirty="0"/>
              <a:t> </a:t>
            </a:r>
            <a:r>
              <a:rPr lang="en-US" b="1" dirty="0"/>
              <a:t>you have watched or rated them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97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39561</TotalTime>
  <Words>3844</Words>
  <Application>Microsoft Macintosh PowerPoint</Application>
  <PresentationFormat>On-screen Show (4:3)</PresentationFormat>
  <Paragraphs>512</Paragraphs>
  <Slides>52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ＭＳ Ｐゴシック</vt:lpstr>
      <vt:lpstr>Arial</vt:lpstr>
      <vt:lpstr>Calibri</vt:lpstr>
      <vt:lpstr>Cambria Math</vt:lpstr>
      <vt:lpstr>Comic Sans MS</vt:lpstr>
      <vt:lpstr>Default Design</vt:lpstr>
      <vt:lpstr>Chapter 7 Recommending Movies to Watch</vt:lpstr>
      <vt:lpstr>A Taste of</vt:lpstr>
      <vt:lpstr>Product Recommendation</vt:lpstr>
      <vt:lpstr>The Story of Net         </vt:lpstr>
      <vt:lpstr>The Story of Net         </vt:lpstr>
      <vt:lpstr>The Story of Net         </vt:lpstr>
      <vt:lpstr>About Software and AI</vt:lpstr>
      <vt:lpstr>Recommendation </vt:lpstr>
      <vt:lpstr>Recommendation:  A “Mind Reading” Game</vt:lpstr>
      <vt:lpstr>Recommendation</vt:lpstr>
      <vt:lpstr>Netflix Recommendation - Input</vt:lpstr>
      <vt:lpstr>What Are Input Data Used For?</vt:lpstr>
      <vt:lpstr>Netflix Recommendation - Output</vt:lpstr>
      <vt:lpstr>Evaluating the Predictions</vt:lpstr>
      <vt:lpstr>Evaluating the Predictions</vt:lpstr>
      <vt:lpstr>Evaluating the Predictions</vt:lpstr>
      <vt:lpstr>Root Mean Squared Error</vt:lpstr>
      <vt:lpstr>A “Learning” Framework</vt:lpstr>
      <vt:lpstr>MSE of Naïve Predictor</vt:lpstr>
      <vt:lpstr>The Netflix Prize</vt:lpstr>
      <vt:lpstr>Netflix Prize Data Sets</vt:lpstr>
      <vt:lpstr>The Netflix Prize</vt:lpstr>
      <vt:lpstr>Netflix Prize Milestones</vt:lpstr>
      <vt:lpstr>Building the Baseline Predictor</vt:lpstr>
      <vt:lpstr>Example Dataset</vt:lpstr>
      <vt:lpstr>Naïve Predictor</vt:lpstr>
      <vt:lpstr>Baseline Predictor</vt:lpstr>
      <vt:lpstr>Baseline Predictor</vt:lpstr>
      <vt:lpstr>Baseline Predictor</vt:lpstr>
      <vt:lpstr>Baseline Predictor</vt:lpstr>
      <vt:lpstr>Baseline Predictor</vt:lpstr>
      <vt:lpstr>Help from “Neighbors”</vt:lpstr>
      <vt:lpstr>Similarity and Dissimilarity</vt:lpstr>
      <vt:lpstr>Similarity and Dissimilarity</vt:lpstr>
      <vt:lpstr>How to Quantify Similarity?</vt:lpstr>
      <vt:lpstr>Cosine Similarity</vt:lpstr>
      <vt:lpstr>Cosine Similarity</vt:lpstr>
      <vt:lpstr>Cosine Similarity</vt:lpstr>
      <vt:lpstr>Cosine Similarity</vt:lpstr>
      <vt:lpstr>Quantify Similarity</vt:lpstr>
      <vt:lpstr>Quantify Similarity</vt:lpstr>
      <vt:lpstr>Properties of Cosine Similarity</vt:lpstr>
      <vt:lpstr>Choose Neighbors Wisely</vt:lpstr>
      <vt:lpstr>Choose Neighbors Wisely</vt:lpstr>
      <vt:lpstr>Choose Neighbors Wisely</vt:lpstr>
      <vt:lpstr>Choose Neighbors Wisely</vt:lpstr>
      <vt:lpstr>Neighborhood Method</vt:lpstr>
      <vt:lpstr>Neighborhood Method</vt:lpstr>
      <vt:lpstr>Neighborhood Predictor</vt:lpstr>
      <vt:lpstr>Performance of Predictors</vt:lpstr>
      <vt:lpstr>Baseline Predictor</vt:lpstr>
      <vt:lpstr>Baseline Predictor</vt:lpstr>
    </vt:vector>
  </TitlesOfParts>
  <Company>UD CIS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Shen, Chien-Chung</cp:lastModifiedBy>
  <cp:revision>416</cp:revision>
  <cp:lastPrinted>2012-08-31T14:00:57Z</cp:lastPrinted>
  <dcterms:created xsi:type="dcterms:W3CDTF">2012-06-22T13:42:06Z</dcterms:created>
  <dcterms:modified xsi:type="dcterms:W3CDTF">2018-08-01T18:29:14Z</dcterms:modified>
</cp:coreProperties>
</file>